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75" r:id="rId8"/>
    <p:sldId id="276" r:id="rId9"/>
    <p:sldId id="279" r:id="rId10"/>
    <p:sldId id="263" r:id="rId11"/>
    <p:sldId id="280" r:id="rId12"/>
    <p:sldId id="281" r:id="rId13"/>
    <p:sldId id="282" r:id="rId14"/>
    <p:sldId id="266" r:id="rId15"/>
    <p:sldId id="267" r:id="rId16"/>
    <p:sldId id="283" r:id="rId17"/>
    <p:sldId id="268" r:id="rId18"/>
    <p:sldId id="269" r:id="rId19"/>
    <p:sldId id="270" r:id="rId20"/>
    <p:sldId id="291" r:id="rId21"/>
    <p:sldId id="284" r:id="rId22"/>
    <p:sldId id="274" r:id="rId23"/>
    <p:sldId id="285" r:id="rId24"/>
    <p:sldId id="286" r:id="rId25"/>
    <p:sldId id="271" r:id="rId26"/>
    <p:sldId id="272" r:id="rId27"/>
    <p:sldId id="287" r:id="rId28"/>
    <p:sldId id="288" r:id="rId29"/>
    <p:sldId id="289" r:id="rId30"/>
    <p:sldId id="290" r:id="rId31"/>
    <p:sldId id="29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C22"/>
    <a:srgbClr val="454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A81195-599E-4C66-A424-72DD02FD01BB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</dgm:pt>
    <dgm:pt modelId="{29565B48-017D-4671-B15C-5DC279300C52}">
      <dgm:prSet phldrT="[Tekst]"/>
      <dgm:spPr/>
      <dgm:t>
        <a:bodyPr/>
        <a:lstStyle/>
        <a:p>
          <a:r>
            <a:rPr lang="hr-HR" dirty="0"/>
            <a:t>Remove </a:t>
          </a:r>
          <a:r>
            <a:rPr lang="hr-HR" dirty="0" err="1"/>
            <a:t>all</a:t>
          </a:r>
          <a:r>
            <a:rPr lang="hr-HR" dirty="0"/>
            <a:t> </a:t>
          </a:r>
          <a:r>
            <a:rPr lang="hr-HR" dirty="0" err="1"/>
            <a:t>pixels</a:t>
          </a:r>
          <a:r>
            <a:rPr lang="hr-HR" dirty="0"/>
            <a:t> </a:t>
          </a:r>
          <a:r>
            <a:rPr lang="hr-HR" dirty="0" err="1"/>
            <a:t>values</a:t>
          </a:r>
          <a:r>
            <a:rPr lang="hr-HR" dirty="0"/>
            <a:t> </a:t>
          </a:r>
          <a:r>
            <a:rPr lang="hr-HR" dirty="0" err="1"/>
            <a:t>in</a:t>
          </a:r>
          <a:r>
            <a:rPr lang="hr-HR" dirty="0"/>
            <a:t>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foreground</a:t>
          </a:r>
          <a:r>
            <a:rPr lang="hr-HR" dirty="0"/>
            <a:t> </a:t>
          </a:r>
          <a:r>
            <a:rPr lang="hr-HR" dirty="0" err="1"/>
            <a:t>below</a:t>
          </a:r>
          <a:r>
            <a:rPr lang="hr-HR" dirty="0"/>
            <a:t> a </a:t>
          </a:r>
          <a:r>
            <a:rPr lang="hr-HR" dirty="0" err="1"/>
            <a:t>given</a:t>
          </a:r>
          <a:r>
            <a:rPr lang="hr-HR" dirty="0"/>
            <a:t> </a:t>
          </a:r>
          <a:r>
            <a:rPr lang="hr-HR" dirty="0" err="1"/>
            <a:t>value</a:t>
          </a:r>
          <a:endParaRPr lang="hr-HR" dirty="0"/>
        </a:p>
      </dgm:t>
    </dgm:pt>
    <dgm:pt modelId="{F15A5D83-7859-4B0C-BBD1-E6FD4C6B198B}" type="parTrans" cxnId="{59DD5F80-EA43-4505-BBC4-7D52FEFC0AD3}">
      <dgm:prSet/>
      <dgm:spPr/>
      <dgm:t>
        <a:bodyPr/>
        <a:lstStyle/>
        <a:p>
          <a:endParaRPr lang="hr-HR"/>
        </a:p>
      </dgm:t>
    </dgm:pt>
    <dgm:pt modelId="{1AF67256-BC4E-4E44-88A1-E68F1C5C824C}" type="sibTrans" cxnId="{59DD5F80-EA43-4505-BBC4-7D52FEFC0AD3}">
      <dgm:prSet/>
      <dgm:spPr/>
      <dgm:t>
        <a:bodyPr/>
        <a:lstStyle/>
        <a:p>
          <a:endParaRPr lang="hr-HR"/>
        </a:p>
      </dgm:t>
    </dgm:pt>
    <dgm:pt modelId="{2A0A2851-BF8B-4B47-96B8-777B3E9532BF}">
      <dgm:prSet phldrT="[Tekst]"/>
      <dgm:spPr/>
      <dgm:t>
        <a:bodyPr/>
        <a:lstStyle/>
        <a:p>
          <a:r>
            <a:rPr lang="hr-HR" dirty="0"/>
            <a:t>Dilate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image</a:t>
          </a:r>
          <a:endParaRPr lang="hr-HR" dirty="0"/>
        </a:p>
      </dgm:t>
    </dgm:pt>
    <dgm:pt modelId="{34B1AC01-06E3-447E-99B6-BD8F137DE3A5}" type="parTrans" cxnId="{AAA737B9-603B-4D18-946A-1BABA48BBD7A}">
      <dgm:prSet/>
      <dgm:spPr/>
      <dgm:t>
        <a:bodyPr/>
        <a:lstStyle/>
        <a:p>
          <a:endParaRPr lang="hr-HR"/>
        </a:p>
      </dgm:t>
    </dgm:pt>
    <dgm:pt modelId="{AF17F62B-C52B-47DC-80F3-A89A24C564F6}" type="sibTrans" cxnId="{AAA737B9-603B-4D18-946A-1BABA48BBD7A}">
      <dgm:prSet/>
      <dgm:spPr/>
      <dgm:t>
        <a:bodyPr/>
        <a:lstStyle/>
        <a:p>
          <a:endParaRPr lang="hr-HR"/>
        </a:p>
      </dgm:t>
    </dgm:pt>
    <dgm:pt modelId="{28C99B90-1023-4567-A32E-9A949B86BB88}">
      <dgm:prSet phldrT="[Tekst]"/>
      <dgm:spPr/>
      <dgm:t>
        <a:bodyPr/>
        <a:lstStyle/>
        <a:p>
          <a:r>
            <a:rPr lang="hr-HR" dirty="0" err="1"/>
            <a:t>Find</a:t>
          </a:r>
          <a:r>
            <a:rPr lang="hr-HR" dirty="0"/>
            <a:t> </a:t>
          </a:r>
          <a:r>
            <a:rPr lang="hr-HR" dirty="0" err="1"/>
            <a:t>closed</a:t>
          </a:r>
          <a:r>
            <a:rPr lang="hr-HR" dirty="0"/>
            <a:t> </a:t>
          </a:r>
          <a:r>
            <a:rPr lang="hr-HR" dirty="0" err="1"/>
            <a:t>contours</a:t>
          </a:r>
          <a:r>
            <a:rPr lang="hr-HR" dirty="0"/>
            <a:t> (</a:t>
          </a:r>
          <a:r>
            <a:rPr lang="hr-HR" dirty="0" err="1"/>
            <a:t>objects</a:t>
          </a:r>
          <a:r>
            <a:rPr lang="hr-HR" dirty="0"/>
            <a:t>) </a:t>
          </a:r>
          <a:r>
            <a:rPr lang="hr-HR" dirty="0" err="1"/>
            <a:t>in</a:t>
          </a:r>
          <a:r>
            <a:rPr lang="hr-HR" dirty="0"/>
            <a:t>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foreground</a:t>
          </a:r>
          <a:endParaRPr lang="hr-HR" dirty="0"/>
        </a:p>
      </dgm:t>
    </dgm:pt>
    <dgm:pt modelId="{B3D27406-54EF-4A1F-BD8E-CEF28A46BB8E}" type="parTrans" cxnId="{01B75FC0-FBCB-409A-AC69-3574D0EEBD2D}">
      <dgm:prSet/>
      <dgm:spPr/>
      <dgm:t>
        <a:bodyPr/>
        <a:lstStyle/>
        <a:p>
          <a:endParaRPr lang="hr-HR"/>
        </a:p>
      </dgm:t>
    </dgm:pt>
    <dgm:pt modelId="{C22458B9-A9D6-4E45-9D78-62DD910621BA}" type="sibTrans" cxnId="{01B75FC0-FBCB-409A-AC69-3574D0EEBD2D}">
      <dgm:prSet/>
      <dgm:spPr/>
      <dgm:t>
        <a:bodyPr/>
        <a:lstStyle/>
        <a:p>
          <a:endParaRPr lang="hr-HR"/>
        </a:p>
      </dgm:t>
    </dgm:pt>
    <dgm:pt modelId="{830C20E7-19AB-4BCD-9FFB-932DFCFC5D55}">
      <dgm:prSet phldrT="[Tekst]"/>
      <dgm:spPr/>
      <dgm:t>
        <a:bodyPr/>
        <a:lstStyle/>
        <a:p>
          <a:r>
            <a:rPr lang="hr-HR" dirty="0" err="1"/>
            <a:t>Ignore</a:t>
          </a:r>
          <a:r>
            <a:rPr lang="hr-HR" dirty="0"/>
            <a:t> </a:t>
          </a:r>
          <a:r>
            <a:rPr lang="hr-HR" dirty="0" err="1"/>
            <a:t>all</a:t>
          </a:r>
          <a:r>
            <a:rPr lang="hr-HR" dirty="0"/>
            <a:t> </a:t>
          </a:r>
          <a:r>
            <a:rPr lang="hr-HR" dirty="0" err="1"/>
            <a:t>contours</a:t>
          </a:r>
          <a:r>
            <a:rPr lang="hr-HR" dirty="0"/>
            <a:t> </a:t>
          </a:r>
          <a:r>
            <a:rPr lang="hr-HR" dirty="0" err="1"/>
            <a:t>below</a:t>
          </a:r>
          <a:r>
            <a:rPr lang="hr-HR" dirty="0"/>
            <a:t> a </a:t>
          </a:r>
          <a:r>
            <a:rPr lang="hr-HR" dirty="0" err="1"/>
            <a:t>specified</a:t>
          </a:r>
          <a:r>
            <a:rPr lang="hr-HR" dirty="0"/>
            <a:t> </a:t>
          </a:r>
          <a:r>
            <a:rPr lang="hr-HR" dirty="0" err="1"/>
            <a:t>area</a:t>
          </a:r>
          <a:r>
            <a:rPr lang="hr-HR" dirty="0"/>
            <a:t> </a:t>
          </a:r>
          <a:r>
            <a:rPr lang="hr-HR" dirty="0" err="1"/>
            <a:t>threshold</a:t>
          </a:r>
          <a:endParaRPr lang="hr-HR" dirty="0"/>
        </a:p>
      </dgm:t>
    </dgm:pt>
    <dgm:pt modelId="{FE0CF93C-736E-416E-BE3D-BA953CC4DA89}" type="parTrans" cxnId="{10E3BC3F-E747-4507-8553-C2178090E201}">
      <dgm:prSet/>
      <dgm:spPr/>
      <dgm:t>
        <a:bodyPr/>
        <a:lstStyle/>
        <a:p>
          <a:endParaRPr lang="hr-HR"/>
        </a:p>
      </dgm:t>
    </dgm:pt>
    <dgm:pt modelId="{A9A0DA3D-89BF-4EA5-987C-A44467CD3E3D}" type="sibTrans" cxnId="{10E3BC3F-E747-4507-8553-C2178090E201}">
      <dgm:prSet/>
      <dgm:spPr/>
      <dgm:t>
        <a:bodyPr/>
        <a:lstStyle/>
        <a:p>
          <a:endParaRPr lang="hr-HR"/>
        </a:p>
      </dgm:t>
    </dgm:pt>
    <dgm:pt modelId="{2764A98A-C2F5-446C-AA54-B7C8FC38F5F6}">
      <dgm:prSet phldrT="[Tekst]"/>
      <dgm:spPr/>
      <dgm:t>
        <a:bodyPr/>
        <a:lstStyle/>
        <a:p>
          <a:r>
            <a:rPr lang="hr-HR" dirty="0" err="1"/>
            <a:t>Draw</a:t>
          </a:r>
          <a:r>
            <a:rPr lang="hr-HR" dirty="0"/>
            <a:t> a </a:t>
          </a:r>
          <a:r>
            <a:rPr lang="hr-HR" dirty="0" err="1"/>
            <a:t>bounding</a:t>
          </a:r>
          <a:r>
            <a:rPr lang="hr-HR" dirty="0"/>
            <a:t> </a:t>
          </a:r>
          <a:r>
            <a:rPr lang="hr-HR" dirty="0" err="1"/>
            <a:t>box</a:t>
          </a:r>
          <a:r>
            <a:rPr lang="hr-HR" dirty="0"/>
            <a:t> on </a:t>
          </a:r>
          <a:r>
            <a:rPr lang="hr-HR" dirty="0" err="1"/>
            <a:t>the</a:t>
          </a:r>
          <a:r>
            <a:rPr lang="hr-HR" dirty="0"/>
            <a:t> original </a:t>
          </a:r>
          <a:r>
            <a:rPr lang="hr-HR" dirty="0" err="1"/>
            <a:t>frame</a:t>
          </a:r>
          <a:r>
            <a:rPr lang="hr-HR" dirty="0"/>
            <a:t>, on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positions</a:t>
          </a:r>
          <a:r>
            <a:rPr lang="hr-HR" dirty="0"/>
            <a:t> </a:t>
          </a:r>
          <a:r>
            <a:rPr lang="hr-HR" dirty="0" err="1"/>
            <a:t>of</a:t>
          </a:r>
          <a:r>
            <a:rPr lang="hr-HR" dirty="0"/>
            <a:t> </a:t>
          </a:r>
          <a:r>
            <a:rPr lang="hr-HR" dirty="0" err="1"/>
            <a:t>the</a:t>
          </a:r>
          <a:r>
            <a:rPr lang="hr-HR" dirty="0"/>
            <a:t> </a:t>
          </a:r>
          <a:r>
            <a:rPr lang="hr-HR" dirty="0" err="1"/>
            <a:t>remaining</a:t>
          </a:r>
          <a:r>
            <a:rPr lang="hr-HR" dirty="0"/>
            <a:t> </a:t>
          </a:r>
          <a:r>
            <a:rPr lang="hr-HR" dirty="0" err="1"/>
            <a:t>contours</a:t>
          </a:r>
          <a:endParaRPr lang="hr-HR" dirty="0"/>
        </a:p>
      </dgm:t>
    </dgm:pt>
    <dgm:pt modelId="{8255FEF9-C064-4F0C-99E5-759125D341CC}" type="parTrans" cxnId="{C75416AE-B6B1-460D-92D2-70CD31811262}">
      <dgm:prSet/>
      <dgm:spPr/>
      <dgm:t>
        <a:bodyPr/>
        <a:lstStyle/>
        <a:p>
          <a:endParaRPr lang="hr-HR"/>
        </a:p>
      </dgm:t>
    </dgm:pt>
    <dgm:pt modelId="{BF2B03EF-542F-41AC-8C70-D48A9AA037CB}" type="sibTrans" cxnId="{C75416AE-B6B1-460D-92D2-70CD31811262}">
      <dgm:prSet/>
      <dgm:spPr/>
      <dgm:t>
        <a:bodyPr/>
        <a:lstStyle/>
        <a:p>
          <a:endParaRPr lang="hr-HR"/>
        </a:p>
      </dgm:t>
    </dgm:pt>
    <dgm:pt modelId="{5FB6C24B-9BE9-415C-9A2D-DBCB48069157}" type="pres">
      <dgm:prSet presAssocID="{CFA81195-599E-4C66-A424-72DD02FD01BB}" presName="linearFlow" presStyleCnt="0">
        <dgm:presLayoutVars>
          <dgm:resizeHandles val="exact"/>
        </dgm:presLayoutVars>
      </dgm:prSet>
      <dgm:spPr/>
    </dgm:pt>
    <dgm:pt modelId="{1E96614D-A2F4-4215-ADEC-0F77E6DAEED1}" type="pres">
      <dgm:prSet presAssocID="{29565B48-017D-4671-B15C-5DC279300C52}" presName="node" presStyleLbl="node1" presStyleIdx="0" presStyleCnt="5" custScaleX="151316">
        <dgm:presLayoutVars>
          <dgm:bulletEnabled val="1"/>
        </dgm:presLayoutVars>
      </dgm:prSet>
      <dgm:spPr/>
    </dgm:pt>
    <dgm:pt modelId="{BB26697C-1DED-4C79-9778-12C8A171BD3C}" type="pres">
      <dgm:prSet presAssocID="{1AF67256-BC4E-4E44-88A1-E68F1C5C824C}" presName="sibTrans" presStyleLbl="sibTrans2D1" presStyleIdx="0" presStyleCnt="4"/>
      <dgm:spPr/>
    </dgm:pt>
    <dgm:pt modelId="{1E9AB738-2F91-47F5-83AC-FCB481F83296}" type="pres">
      <dgm:prSet presAssocID="{1AF67256-BC4E-4E44-88A1-E68F1C5C824C}" presName="connectorText" presStyleLbl="sibTrans2D1" presStyleIdx="0" presStyleCnt="4"/>
      <dgm:spPr/>
    </dgm:pt>
    <dgm:pt modelId="{510B1B51-E686-4D68-8D69-818D27A10E3D}" type="pres">
      <dgm:prSet presAssocID="{2A0A2851-BF8B-4B47-96B8-777B3E9532BF}" presName="node" presStyleLbl="node1" presStyleIdx="1" presStyleCnt="5" custScaleX="148051">
        <dgm:presLayoutVars>
          <dgm:bulletEnabled val="1"/>
        </dgm:presLayoutVars>
      </dgm:prSet>
      <dgm:spPr/>
    </dgm:pt>
    <dgm:pt modelId="{BD458A27-1AED-4813-AF66-8E0E76E42D0A}" type="pres">
      <dgm:prSet presAssocID="{AF17F62B-C52B-47DC-80F3-A89A24C564F6}" presName="sibTrans" presStyleLbl="sibTrans2D1" presStyleIdx="1" presStyleCnt="4"/>
      <dgm:spPr/>
    </dgm:pt>
    <dgm:pt modelId="{FB813D84-343A-4F47-B215-BC3F06BD9914}" type="pres">
      <dgm:prSet presAssocID="{AF17F62B-C52B-47DC-80F3-A89A24C564F6}" presName="connectorText" presStyleLbl="sibTrans2D1" presStyleIdx="1" presStyleCnt="4"/>
      <dgm:spPr/>
    </dgm:pt>
    <dgm:pt modelId="{5B6F5F40-0495-4059-A1D3-F86E0FE5ED5D}" type="pres">
      <dgm:prSet presAssocID="{28C99B90-1023-4567-A32E-9A949B86BB88}" presName="node" presStyleLbl="node1" presStyleIdx="2" presStyleCnt="5" custScaleX="152788" custLinFactNeighborX="0" custLinFactNeighborY="5000">
        <dgm:presLayoutVars>
          <dgm:bulletEnabled val="1"/>
        </dgm:presLayoutVars>
      </dgm:prSet>
      <dgm:spPr/>
    </dgm:pt>
    <dgm:pt modelId="{828C4537-5061-4314-96B0-B5B71FF57303}" type="pres">
      <dgm:prSet presAssocID="{C22458B9-A9D6-4E45-9D78-62DD910621BA}" presName="sibTrans" presStyleLbl="sibTrans2D1" presStyleIdx="2" presStyleCnt="4"/>
      <dgm:spPr/>
    </dgm:pt>
    <dgm:pt modelId="{C1B63759-8F33-46C9-97AE-6594F5DF5F69}" type="pres">
      <dgm:prSet presAssocID="{C22458B9-A9D6-4E45-9D78-62DD910621BA}" presName="connectorText" presStyleLbl="sibTrans2D1" presStyleIdx="2" presStyleCnt="4"/>
      <dgm:spPr/>
    </dgm:pt>
    <dgm:pt modelId="{D2253997-EC96-49DB-B964-5AD00562AFAB}" type="pres">
      <dgm:prSet presAssocID="{830C20E7-19AB-4BCD-9FFB-932DFCFC5D55}" presName="node" presStyleLbl="node1" presStyleIdx="3" presStyleCnt="5" custScaleX="155109">
        <dgm:presLayoutVars>
          <dgm:bulletEnabled val="1"/>
        </dgm:presLayoutVars>
      </dgm:prSet>
      <dgm:spPr/>
    </dgm:pt>
    <dgm:pt modelId="{58FEE932-F6F2-4557-BB1E-AB0B7F8F2FB6}" type="pres">
      <dgm:prSet presAssocID="{A9A0DA3D-89BF-4EA5-987C-A44467CD3E3D}" presName="sibTrans" presStyleLbl="sibTrans2D1" presStyleIdx="3" presStyleCnt="4"/>
      <dgm:spPr/>
    </dgm:pt>
    <dgm:pt modelId="{F0B0F61B-8136-447A-8F3C-7009CDAA5AB1}" type="pres">
      <dgm:prSet presAssocID="{A9A0DA3D-89BF-4EA5-987C-A44467CD3E3D}" presName="connectorText" presStyleLbl="sibTrans2D1" presStyleIdx="3" presStyleCnt="4"/>
      <dgm:spPr/>
    </dgm:pt>
    <dgm:pt modelId="{541C46F0-37F5-4ADD-AB70-1F40F4F72064}" type="pres">
      <dgm:prSet presAssocID="{2764A98A-C2F5-446C-AA54-B7C8FC38F5F6}" presName="node" presStyleLbl="node1" presStyleIdx="4" presStyleCnt="5" custScaleX="157267">
        <dgm:presLayoutVars>
          <dgm:bulletEnabled val="1"/>
        </dgm:presLayoutVars>
      </dgm:prSet>
      <dgm:spPr/>
    </dgm:pt>
  </dgm:ptLst>
  <dgm:cxnLst>
    <dgm:cxn modelId="{1035EA03-8601-483C-ABE5-990F013834F6}" type="presOf" srcId="{AF17F62B-C52B-47DC-80F3-A89A24C564F6}" destId="{BD458A27-1AED-4813-AF66-8E0E76E42D0A}" srcOrd="0" destOrd="0" presId="urn:microsoft.com/office/officeart/2005/8/layout/process2"/>
    <dgm:cxn modelId="{4A6DC11A-4B1A-4E64-A9DF-544C3AC61B86}" type="presOf" srcId="{28C99B90-1023-4567-A32E-9A949B86BB88}" destId="{5B6F5F40-0495-4059-A1D3-F86E0FE5ED5D}" srcOrd="0" destOrd="0" presId="urn:microsoft.com/office/officeart/2005/8/layout/process2"/>
    <dgm:cxn modelId="{14225D39-C8AD-4C7F-8CC2-4742A550F076}" type="presOf" srcId="{C22458B9-A9D6-4E45-9D78-62DD910621BA}" destId="{828C4537-5061-4314-96B0-B5B71FF57303}" srcOrd="0" destOrd="0" presId="urn:microsoft.com/office/officeart/2005/8/layout/process2"/>
    <dgm:cxn modelId="{10E3BC3F-E747-4507-8553-C2178090E201}" srcId="{CFA81195-599E-4C66-A424-72DD02FD01BB}" destId="{830C20E7-19AB-4BCD-9FFB-932DFCFC5D55}" srcOrd="3" destOrd="0" parTransId="{FE0CF93C-736E-416E-BE3D-BA953CC4DA89}" sibTransId="{A9A0DA3D-89BF-4EA5-987C-A44467CD3E3D}"/>
    <dgm:cxn modelId="{63AE9C53-5F82-47AB-B638-0D47C18574DA}" type="presOf" srcId="{CFA81195-599E-4C66-A424-72DD02FD01BB}" destId="{5FB6C24B-9BE9-415C-9A2D-DBCB48069157}" srcOrd="0" destOrd="0" presId="urn:microsoft.com/office/officeart/2005/8/layout/process2"/>
    <dgm:cxn modelId="{51AA1277-A57B-4616-AD1B-A1D45D8BDCC0}" type="presOf" srcId="{830C20E7-19AB-4BCD-9FFB-932DFCFC5D55}" destId="{D2253997-EC96-49DB-B964-5AD00562AFAB}" srcOrd="0" destOrd="0" presId="urn:microsoft.com/office/officeart/2005/8/layout/process2"/>
    <dgm:cxn modelId="{17DAEC5A-7A58-45B1-BC0A-54361469AA4F}" type="presOf" srcId="{2A0A2851-BF8B-4B47-96B8-777B3E9532BF}" destId="{510B1B51-E686-4D68-8D69-818D27A10E3D}" srcOrd="0" destOrd="0" presId="urn:microsoft.com/office/officeart/2005/8/layout/process2"/>
    <dgm:cxn modelId="{59DD5F80-EA43-4505-BBC4-7D52FEFC0AD3}" srcId="{CFA81195-599E-4C66-A424-72DD02FD01BB}" destId="{29565B48-017D-4671-B15C-5DC279300C52}" srcOrd="0" destOrd="0" parTransId="{F15A5D83-7859-4B0C-BBD1-E6FD4C6B198B}" sibTransId="{1AF67256-BC4E-4E44-88A1-E68F1C5C824C}"/>
    <dgm:cxn modelId="{63766F81-F830-4024-BB07-044C56493271}" type="presOf" srcId="{2764A98A-C2F5-446C-AA54-B7C8FC38F5F6}" destId="{541C46F0-37F5-4ADD-AB70-1F40F4F72064}" srcOrd="0" destOrd="0" presId="urn:microsoft.com/office/officeart/2005/8/layout/process2"/>
    <dgm:cxn modelId="{56A9A88D-F42C-46A7-B430-6ACD1DCE813C}" type="presOf" srcId="{1AF67256-BC4E-4E44-88A1-E68F1C5C824C}" destId="{BB26697C-1DED-4C79-9778-12C8A171BD3C}" srcOrd="0" destOrd="0" presId="urn:microsoft.com/office/officeart/2005/8/layout/process2"/>
    <dgm:cxn modelId="{E19E0194-4967-489F-BB78-B4B8094B2F40}" type="presOf" srcId="{A9A0DA3D-89BF-4EA5-987C-A44467CD3E3D}" destId="{58FEE932-F6F2-4557-BB1E-AB0B7F8F2FB6}" srcOrd="0" destOrd="0" presId="urn:microsoft.com/office/officeart/2005/8/layout/process2"/>
    <dgm:cxn modelId="{9F53169D-DB35-4AF3-81E1-EEDC1360BA0B}" type="presOf" srcId="{AF17F62B-C52B-47DC-80F3-A89A24C564F6}" destId="{FB813D84-343A-4F47-B215-BC3F06BD9914}" srcOrd="1" destOrd="0" presId="urn:microsoft.com/office/officeart/2005/8/layout/process2"/>
    <dgm:cxn modelId="{C75416AE-B6B1-460D-92D2-70CD31811262}" srcId="{CFA81195-599E-4C66-A424-72DD02FD01BB}" destId="{2764A98A-C2F5-446C-AA54-B7C8FC38F5F6}" srcOrd="4" destOrd="0" parTransId="{8255FEF9-C064-4F0C-99E5-759125D341CC}" sibTransId="{BF2B03EF-542F-41AC-8C70-D48A9AA037CB}"/>
    <dgm:cxn modelId="{AAA737B9-603B-4D18-946A-1BABA48BBD7A}" srcId="{CFA81195-599E-4C66-A424-72DD02FD01BB}" destId="{2A0A2851-BF8B-4B47-96B8-777B3E9532BF}" srcOrd="1" destOrd="0" parTransId="{34B1AC01-06E3-447E-99B6-BD8F137DE3A5}" sibTransId="{AF17F62B-C52B-47DC-80F3-A89A24C564F6}"/>
    <dgm:cxn modelId="{1C9557BA-A127-4DFF-8B59-2F7A3EFDF6DF}" type="presOf" srcId="{C22458B9-A9D6-4E45-9D78-62DD910621BA}" destId="{C1B63759-8F33-46C9-97AE-6594F5DF5F69}" srcOrd="1" destOrd="0" presId="urn:microsoft.com/office/officeart/2005/8/layout/process2"/>
    <dgm:cxn modelId="{01B75FC0-FBCB-409A-AC69-3574D0EEBD2D}" srcId="{CFA81195-599E-4C66-A424-72DD02FD01BB}" destId="{28C99B90-1023-4567-A32E-9A949B86BB88}" srcOrd="2" destOrd="0" parTransId="{B3D27406-54EF-4A1F-BD8E-CEF28A46BB8E}" sibTransId="{C22458B9-A9D6-4E45-9D78-62DD910621BA}"/>
    <dgm:cxn modelId="{BF217EC1-101C-4619-91B5-0FBFC8909C88}" type="presOf" srcId="{29565B48-017D-4671-B15C-5DC279300C52}" destId="{1E96614D-A2F4-4215-ADEC-0F77E6DAEED1}" srcOrd="0" destOrd="0" presId="urn:microsoft.com/office/officeart/2005/8/layout/process2"/>
    <dgm:cxn modelId="{C92328D8-D253-41DC-9725-228BC3691548}" type="presOf" srcId="{A9A0DA3D-89BF-4EA5-987C-A44467CD3E3D}" destId="{F0B0F61B-8136-447A-8F3C-7009CDAA5AB1}" srcOrd="1" destOrd="0" presId="urn:microsoft.com/office/officeart/2005/8/layout/process2"/>
    <dgm:cxn modelId="{8E3CAAF9-6A59-4926-9DCE-D776715DE8C6}" type="presOf" srcId="{1AF67256-BC4E-4E44-88A1-E68F1C5C824C}" destId="{1E9AB738-2F91-47F5-83AC-FCB481F83296}" srcOrd="1" destOrd="0" presId="urn:microsoft.com/office/officeart/2005/8/layout/process2"/>
    <dgm:cxn modelId="{09AC8A35-0492-411D-B9D2-48E12F39E4E6}" type="presParOf" srcId="{5FB6C24B-9BE9-415C-9A2D-DBCB48069157}" destId="{1E96614D-A2F4-4215-ADEC-0F77E6DAEED1}" srcOrd="0" destOrd="0" presId="urn:microsoft.com/office/officeart/2005/8/layout/process2"/>
    <dgm:cxn modelId="{02CCD0A5-EB4E-483A-8C2F-4826120A26ED}" type="presParOf" srcId="{5FB6C24B-9BE9-415C-9A2D-DBCB48069157}" destId="{BB26697C-1DED-4C79-9778-12C8A171BD3C}" srcOrd="1" destOrd="0" presId="urn:microsoft.com/office/officeart/2005/8/layout/process2"/>
    <dgm:cxn modelId="{9CD890B8-0B55-4B78-BC74-CA104C39FF62}" type="presParOf" srcId="{BB26697C-1DED-4C79-9778-12C8A171BD3C}" destId="{1E9AB738-2F91-47F5-83AC-FCB481F83296}" srcOrd="0" destOrd="0" presId="urn:microsoft.com/office/officeart/2005/8/layout/process2"/>
    <dgm:cxn modelId="{CF2DAB9E-2F0F-45F2-ACE4-84BF99BDB7FD}" type="presParOf" srcId="{5FB6C24B-9BE9-415C-9A2D-DBCB48069157}" destId="{510B1B51-E686-4D68-8D69-818D27A10E3D}" srcOrd="2" destOrd="0" presId="urn:microsoft.com/office/officeart/2005/8/layout/process2"/>
    <dgm:cxn modelId="{60C9774C-4DE8-4B47-8B75-6D7DD20804C7}" type="presParOf" srcId="{5FB6C24B-9BE9-415C-9A2D-DBCB48069157}" destId="{BD458A27-1AED-4813-AF66-8E0E76E42D0A}" srcOrd="3" destOrd="0" presId="urn:microsoft.com/office/officeart/2005/8/layout/process2"/>
    <dgm:cxn modelId="{88A3007A-799D-4F04-A538-BE6CB25CA90F}" type="presParOf" srcId="{BD458A27-1AED-4813-AF66-8E0E76E42D0A}" destId="{FB813D84-343A-4F47-B215-BC3F06BD9914}" srcOrd="0" destOrd="0" presId="urn:microsoft.com/office/officeart/2005/8/layout/process2"/>
    <dgm:cxn modelId="{ACA91C9F-567A-4062-B1D9-1FF75E84C54B}" type="presParOf" srcId="{5FB6C24B-9BE9-415C-9A2D-DBCB48069157}" destId="{5B6F5F40-0495-4059-A1D3-F86E0FE5ED5D}" srcOrd="4" destOrd="0" presId="urn:microsoft.com/office/officeart/2005/8/layout/process2"/>
    <dgm:cxn modelId="{849F2AFF-53A0-4047-B516-E961EE16F96D}" type="presParOf" srcId="{5FB6C24B-9BE9-415C-9A2D-DBCB48069157}" destId="{828C4537-5061-4314-96B0-B5B71FF57303}" srcOrd="5" destOrd="0" presId="urn:microsoft.com/office/officeart/2005/8/layout/process2"/>
    <dgm:cxn modelId="{8194E4AD-B401-47E9-B599-A6C5728E70B9}" type="presParOf" srcId="{828C4537-5061-4314-96B0-B5B71FF57303}" destId="{C1B63759-8F33-46C9-97AE-6594F5DF5F69}" srcOrd="0" destOrd="0" presId="urn:microsoft.com/office/officeart/2005/8/layout/process2"/>
    <dgm:cxn modelId="{0389B64C-D215-49C9-A48E-32A57BB3D79A}" type="presParOf" srcId="{5FB6C24B-9BE9-415C-9A2D-DBCB48069157}" destId="{D2253997-EC96-49DB-B964-5AD00562AFAB}" srcOrd="6" destOrd="0" presId="urn:microsoft.com/office/officeart/2005/8/layout/process2"/>
    <dgm:cxn modelId="{27B0D9A6-DFED-428D-A475-F4283E0A6B4F}" type="presParOf" srcId="{5FB6C24B-9BE9-415C-9A2D-DBCB48069157}" destId="{58FEE932-F6F2-4557-BB1E-AB0B7F8F2FB6}" srcOrd="7" destOrd="0" presId="urn:microsoft.com/office/officeart/2005/8/layout/process2"/>
    <dgm:cxn modelId="{889E13B5-A6B3-4F59-AF74-5F68BD76E052}" type="presParOf" srcId="{58FEE932-F6F2-4557-BB1E-AB0B7F8F2FB6}" destId="{F0B0F61B-8136-447A-8F3C-7009CDAA5AB1}" srcOrd="0" destOrd="0" presId="urn:microsoft.com/office/officeart/2005/8/layout/process2"/>
    <dgm:cxn modelId="{5FC888E9-AF82-4A26-B1E3-96497C191CAC}" type="presParOf" srcId="{5FB6C24B-9BE9-415C-9A2D-DBCB48069157}" destId="{541C46F0-37F5-4ADD-AB70-1F40F4F7206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6614D-A2F4-4215-ADEC-0F77E6DAEED1}">
      <dsp:nvSpPr>
        <dsp:cNvPr id="0" name=""/>
        <dsp:cNvSpPr/>
      </dsp:nvSpPr>
      <dsp:spPr>
        <a:xfrm>
          <a:off x="1791439" y="594"/>
          <a:ext cx="4211444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Remove </a:t>
          </a:r>
          <a:r>
            <a:rPr lang="hr-HR" sz="1600" kern="1200" dirty="0" err="1"/>
            <a:t>all</a:t>
          </a:r>
          <a:r>
            <a:rPr lang="hr-HR" sz="1600" kern="1200" dirty="0"/>
            <a:t> </a:t>
          </a:r>
          <a:r>
            <a:rPr lang="hr-HR" sz="1600" kern="1200" dirty="0" err="1"/>
            <a:t>pixels</a:t>
          </a:r>
          <a:r>
            <a:rPr lang="hr-HR" sz="1600" kern="1200" dirty="0"/>
            <a:t> </a:t>
          </a:r>
          <a:r>
            <a:rPr lang="hr-HR" sz="1600" kern="1200" dirty="0" err="1"/>
            <a:t>values</a:t>
          </a:r>
          <a:r>
            <a:rPr lang="hr-HR" sz="1600" kern="1200" dirty="0"/>
            <a:t> </a:t>
          </a:r>
          <a:r>
            <a:rPr lang="hr-HR" sz="1600" kern="1200" dirty="0" err="1"/>
            <a:t>in</a:t>
          </a:r>
          <a:r>
            <a:rPr lang="hr-HR" sz="1600" kern="1200" dirty="0"/>
            <a:t>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foreground</a:t>
          </a:r>
          <a:r>
            <a:rPr lang="hr-HR" sz="1600" kern="1200" dirty="0"/>
            <a:t> </a:t>
          </a:r>
          <a:r>
            <a:rPr lang="hr-HR" sz="1600" kern="1200" dirty="0" err="1"/>
            <a:t>below</a:t>
          </a:r>
          <a:r>
            <a:rPr lang="hr-HR" sz="1600" kern="1200" dirty="0"/>
            <a:t> a </a:t>
          </a:r>
          <a:r>
            <a:rPr lang="hr-HR" sz="1600" kern="1200" dirty="0" err="1"/>
            <a:t>given</a:t>
          </a:r>
          <a:r>
            <a:rPr lang="hr-HR" sz="1600" kern="1200" dirty="0"/>
            <a:t> </a:t>
          </a:r>
          <a:r>
            <a:rPr lang="hr-HR" sz="1600" kern="1200" dirty="0" err="1"/>
            <a:t>value</a:t>
          </a:r>
          <a:endParaRPr lang="hr-HR" sz="1600" kern="1200" dirty="0"/>
        </a:p>
      </dsp:txBody>
      <dsp:txXfrm>
        <a:off x="1811818" y="20973"/>
        <a:ext cx="4170686" cy="655044"/>
      </dsp:txXfrm>
    </dsp:sp>
    <dsp:sp modelId="{BB26697C-1DED-4C79-9778-12C8A171BD3C}">
      <dsp:nvSpPr>
        <dsp:cNvPr id="0" name=""/>
        <dsp:cNvSpPr/>
      </dsp:nvSpPr>
      <dsp:spPr>
        <a:xfrm rot="5400000">
          <a:off x="3766698" y="713792"/>
          <a:ext cx="260926" cy="3131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 rot="-5400000">
        <a:off x="3803228" y="739884"/>
        <a:ext cx="187867" cy="182648"/>
      </dsp:txXfrm>
    </dsp:sp>
    <dsp:sp modelId="{510B1B51-E686-4D68-8D69-818D27A10E3D}">
      <dsp:nvSpPr>
        <dsp:cNvPr id="0" name=""/>
        <dsp:cNvSpPr/>
      </dsp:nvSpPr>
      <dsp:spPr>
        <a:xfrm>
          <a:off x="1836875" y="1044299"/>
          <a:ext cx="4120572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/>
            <a:t>Dilate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image</a:t>
          </a:r>
          <a:endParaRPr lang="hr-HR" sz="1600" kern="1200" dirty="0"/>
        </a:p>
      </dsp:txBody>
      <dsp:txXfrm>
        <a:off x="1857254" y="1064678"/>
        <a:ext cx="4079814" cy="655044"/>
      </dsp:txXfrm>
    </dsp:sp>
    <dsp:sp modelId="{BD458A27-1AED-4813-AF66-8E0E76E42D0A}">
      <dsp:nvSpPr>
        <dsp:cNvPr id="0" name=""/>
        <dsp:cNvSpPr/>
      </dsp:nvSpPr>
      <dsp:spPr>
        <a:xfrm rot="5400000">
          <a:off x="3760175" y="1766194"/>
          <a:ext cx="273972" cy="3131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 rot="-5400000">
        <a:off x="3803227" y="1785764"/>
        <a:ext cx="187867" cy="191780"/>
      </dsp:txXfrm>
    </dsp:sp>
    <dsp:sp modelId="{5B6F5F40-0495-4059-A1D3-F86E0FE5ED5D}">
      <dsp:nvSpPr>
        <dsp:cNvPr id="0" name=""/>
        <dsp:cNvSpPr/>
      </dsp:nvSpPr>
      <dsp:spPr>
        <a:xfrm>
          <a:off x="1770955" y="2105398"/>
          <a:ext cx="4252413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 err="1"/>
            <a:t>Find</a:t>
          </a:r>
          <a:r>
            <a:rPr lang="hr-HR" sz="1600" kern="1200" dirty="0"/>
            <a:t> </a:t>
          </a:r>
          <a:r>
            <a:rPr lang="hr-HR" sz="1600" kern="1200" dirty="0" err="1"/>
            <a:t>closed</a:t>
          </a:r>
          <a:r>
            <a:rPr lang="hr-HR" sz="1600" kern="1200" dirty="0"/>
            <a:t> </a:t>
          </a:r>
          <a:r>
            <a:rPr lang="hr-HR" sz="1600" kern="1200" dirty="0" err="1"/>
            <a:t>contours</a:t>
          </a:r>
          <a:r>
            <a:rPr lang="hr-HR" sz="1600" kern="1200" dirty="0"/>
            <a:t> (</a:t>
          </a:r>
          <a:r>
            <a:rPr lang="hr-HR" sz="1600" kern="1200" dirty="0" err="1"/>
            <a:t>objects</a:t>
          </a:r>
          <a:r>
            <a:rPr lang="hr-HR" sz="1600" kern="1200" dirty="0"/>
            <a:t>) </a:t>
          </a:r>
          <a:r>
            <a:rPr lang="hr-HR" sz="1600" kern="1200" dirty="0" err="1"/>
            <a:t>in</a:t>
          </a:r>
          <a:r>
            <a:rPr lang="hr-HR" sz="1600" kern="1200" dirty="0"/>
            <a:t>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foreground</a:t>
          </a:r>
          <a:endParaRPr lang="hr-HR" sz="1600" kern="1200" dirty="0"/>
        </a:p>
      </dsp:txBody>
      <dsp:txXfrm>
        <a:off x="1791334" y="2125777"/>
        <a:ext cx="4211655" cy="655044"/>
      </dsp:txXfrm>
    </dsp:sp>
    <dsp:sp modelId="{828C4537-5061-4314-96B0-B5B71FF57303}">
      <dsp:nvSpPr>
        <dsp:cNvPr id="0" name=""/>
        <dsp:cNvSpPr/>
      </dsp:nvSpPr>
      <dsp:spPr>
        <a:xfrm rot="5400000">
          <a:off x="3773222" y="2809899"/>
          <a:ext cx="247879" cy="3131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 rot="-5400000">
        <a:off x="3803228" y="2842515"/>
        <a:ext cx="187867" cy="173515"/>
      </dsp:txXfrm>
    </dsp:sp>
    <dsp:sp modelId="{D2253997-EC96-49DB-B964-5AD00562AFAB}">
      <dsp:nvSpPr>
        <dsp:cNvPr id="0" name=""/>
        <dsp:cNvSpPr/>
      </dsp:nvSpPr>
      <dsp:spPr>
        <a:xfrm>
          <a:off x="1738656" y="3131707"/>
          <a:ext cx="4317011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 err="1"/>
            <a:t>Ignore</a:t>
          </a:r>
          <a:r>
            <a:rPr lang="hr-HR" sz="1600" kern="1200" dirty="0"/>
            <a:t> </a:t>
          </a:r>
          <a:r>
            <a:rPr lang="hr-HR" sz="1600" kern="1200" dirty="0" err="1"/>
            <a:t>all</a:t>
          </a:r>
          <a:r>
            <a:rPr lang="hr-HR" sz="1600" kern="1200" dirty="0"/>
            <a:t> </a:t>
          </a:r>
          <a:r>
            <a:rPr lang="hr-HR" sz="1600" kern="1200" dirty="0" err="1"/>
            <a:t>contours</a:t>
          </a:r>
          <a:r>
            <a:rPr lang="hr-HR" sz="1600" kern="1200" dirty="0"/>
            <a:t> </a:t>
          </a:r>
          <a:r>
            <a:rPr lang="hr-HR" sz="1600" kern="1200" dirty="0" err="1"/>
            <a:t>below</a:t>
          </a:r>
          <a:r>
            <a:rPr lang="hr-HR" sz="1600" kern="1200" dirty="0"/>
            <a:t> a </a:t>
          </a:r>
          <a:r>
            <a:rPr lang="hr-HR" sz="1600" kern="1200" dirty="0" err="1"/>
            <a:t>specified</a:t>
          </a:r>
          <a:r>
            <a:rPr lang="hr-HR" sz="1600" kern="1200" dirty="0"/>
            <a:t> </a:t>
          </a:r>
          <a:r>
            <a:rPr lang="hr-HR" sz="1600" kern="1200" dirty="0" err="1"/>
            <a:t>area</a:t>
          </a:r>
          <a:r>
            <a:rPr lang="hr-HR" sz="1600" kern="1200" dirty="0"/>
            <a:t> </a:t>
          </a:r>
          <a:r>
            <a:rPr lang="hr-HR" sz="1600" kern="1200" dirty="0" err="1"/>
            <a:t>threshold</a:t>
          </a:r>
          <a:endParaRPr lang="hr-HR" sz="1600" kern="1200" dirty="0"/>
        </a:p>
      </dsp:txBody>
      <dsp:txXfrm>
        <a:off x="1759035" y="3152086"/>
        <a:ext cx="4276253" cy="655044"/>
      </dsp:txXfrm>
    </dsp:sp>
    <dsp:sp modelId="{58FEE932-F6F2-4557-BB1E-AB0B7F8F2FB6}">
      <dsp:nvSpPr>
        <dsp:cNvPr id="0" name=""/>
        <dsp:cNvSpPr/>
      </dsp:nvSpPr>
      <dsp:spPr>
        <a:xfrm rot="5400000">
          <a:off x="3766698" y="3844905"/>
          <a:ext cx="260926" cy="3131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 rot="-5400000">
        <a:off x="3803228" y="3870997"/>
        <a:ext cx="187867" cy="182648"/>
      </dsp:txXfrm>
    </dsp:sp>
    <dsp:sp modelId="{541C46F0-37F5-4ADD-AB70-1F40F4F72064}">
      <dsp:nvSpPr>
        <dsp:cNvPr id="0" name=""/>
        <dsp:cNvSpPr/>
      </dsp:nvSpPr>
      <dsp:spPr>
        <a:xfrm>
          <a:off x="1708625" y="4175412"/>
          <a:ext cx="4377073" cy="695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600" kern="1200" dirty="0" err="1"/>
            <a:t>Draw</a:t>
          </a:r>
          <a:r>
            <a:rPr lang="hr-HR" sz="1600" kern="1200" dirty="0"/>
            <a:t> a </a:t>
          </a:r>
          <a:r>
            <a:rPr lang="hr-HR" sz="1600" kern="1200" dirty="0" err="1"/>
            <a:t>bounding</a:t>
          </a:r>
          <a:r>
            <a:rPr lang="hr-HR" sz="1600" kern="1200" dirty="0"/>
            <a:t> </a:t>
          </a:r>
          <a:r>
            <a:rPr lang="hr-HR" sz="1600" kern="1200" dirty="0" err="1"/>
            <a:t>box</a:t>
          </a:r>
          <a:r>
            <a:rPr lang="hr-HR" sz="1600" kern="1200" dirty="0"/>
            <a:t> on </a:t>
          </a:r>
          <a:r>
            <a:rPr lang="hr-HR" sz="1600" kern="1200" dirty="0" err="1"/>
            <a:t>the</a:t>
          </a:r>
          <a:r>
            <a:rPr lang="hr-HR" sz="1600" kern="1200" dirty="0"/>
            <a:t> original </a:t>
          </a:r>
          <a:r>
            <a:rPr lang="hr-HR" sz="1600" kern="1200" dirty="0" err="1"/>
            <a:t>frame</a:t>
          </a:r>
          <a:r>
            <a:rPr lang="hr-HR" sz="1600" kern="1200" dirty="0"/>
            <a:t>, on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positions</a:t>
          </a:r>
          <a:r>
            <a:rPr lang="hr-HR" sz="1600" kern="1200" dirty="0"/>
            <a:t> </a:t>
          </a:r>
          <a:r>
            <a:rPr lang="hr-HR" sz="1600" kern="1200" dirty="0" err="1"/>
            <a:t>of</a:t>
          </a:r>
          <a:r>
            <a:rPr lang="hr-HR" sz="1600" kern="1200" dirty="0"/>
            <a:t> </a:t>
          </a:r>
          <a:r>
            <a:rPr lang="hr-HR" sz="1600" kern="1200" dirty="0" err="1"/>
            <a:t>the</a:t>
          </a:r>
          <a:r>
            <a:rPr lang="hr-HR" sz="1600" kern="1200" dirty="0"/>
            <a:t> </a:t>
          </a:r>
          <a:r>
            <a:rPr lang="hr-HR" sz="1600" kern="1200" dirty="0" err="1"/>
            <a:t>remaining</a:t>
          </a:r>
          <a:r>
            <a:rPr lang="hr-HR" sz="1600" kern="1200" dirty="0"/>
            <a:t> </a:t>
          </a:r>
          <a:r>
            <a:rPr lang="hr-HR" sz="1600" kern="1200" dirty="0" err="1"/>
            <a:t>contours</a:t>
          </a:r>
          <a:endParaRPr lang="hr-HR" sz="1600" kern="1200" dirty="0"/>
        </a:p>
      </dsp:txBody>
      <dsp:txXfrm>
        <a:off x="1729004" y="4195791"/>
        <a:ext cx="4336315" cy="655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3105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599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7277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9845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2081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7874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5724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24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3030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809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910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98900C3-1E1D-4225-B9F0-FD542E00F81A}" type="datetimeFigureOut">
              <a:rPr lang="hr-HR" smtClean="0"/>
              <a:t>18.5.2020.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C89CEDF-DE86-4C9E-90DB-DFDF7CAD767D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570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8731FDBF-2177-47C0-95C7-5600CEC02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1" y="791570"/>
            <a:ext cx="4018839" cy="5262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chemeClr val="bg2"/>
                </a:solidFill>
              </a:rPr>
              <a:t>SIMPLE MOTION DETECTION IN VIDEO SEQUENCES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0A49226-D902-4719-A449-1831DFD30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8120" y="2273416"/>
            <a:ext cx="4974346" cy="37805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/>
              <a:t>Filip </a:t>
            </a:r>
            <a:r>
              <a:rPr lang="en-US" sz="1800" dirty="0" err="1"/>
              <a:t>Milić</a:t>
            </a:r>
            <a:r>
              <a:rPr lang="en-US" sz="1800" dirty="0"/>
              <a:t> </a:t>
            </a:r>
            <a:endParaRPr lang="hr-HR" sz="1800" dirty="0"/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/>
              <a:t>Tomislav </a:t>
            </a:r>
            <a:r>
              <a:rPr lang="en-US" sz="1800" dirty="0" err="1"/>
              <a:t>Grdenić</a:t>
            </a:r>
            <a:endParaRPr lang="hr-HR" sz="1800" dirty="0"/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 err="1"/>
              <a:t>Barthélémy</a:t>
            </a:r>
            <a:r>
              <a:rPr lang="hr-HR" sz="1800" dirty="0"/>
              <a:t> </a:t>
            </a:r>
            <a:r>
              <a:rPr lang="en-US" sz="1800" dirty="0" err="1"/>
              <a:t>Marsault</a:t>
            </a:r>
            <a:r>
              <a:rPr lang="en-US" sz="1800" dirty="0"/>
              <a:t> </a:t>
            </a:r>
            <a:endParaRPr lang="hr-HR" sz="1800" dirty="0"/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/>
              <a:t>Florian Gigot</a:t>
            </a:r>
            <a:endParaRPr lang="hr-HR" sz="1800" dirty="0"/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800" dirty="0" err="1"/>
              <a:t>Gaëtan</a:t>
            </a:r>
            <a:r>
              <a:rPr lang="hr-HR" sz="1800" dirty="0"/>
              <a:t> </a:t>
            </a:r>
            <a:r>
              <a:rPr lang="hr-HR" sz="1800" dirty="0" err="1"/>
              <a:t>Jagorel</a:t>
            </a:r>
            <a:endParaRPr lang="hr-HR" sz="1800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59A7048C-F29A-4AAE-8DDC-95BBF97269B3}"/>
              </a:ext>
            </a:extLst>
          </p:cNvPr>
          <p:cNvSpPr txBox="1"/>
          <p:nvPr/>
        </p:nvSpPr>
        <p:spPr>
          <a:xfrm>
            <a:off x="6635692" y="5092117"/>
            <a:ext cx="4353886" cy="67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200" dirty="0"/>
              <a:t>A Project for the Digital Image Processing and Analysis Course</a:t>
            </a:r>
          </a:p>
          <a:p>
            <a:pPr indent="-384048" algn="r">
              <a:lnSpc>
                <a:spcPct val="94000"/>
              </a:lnSpc>
              <a:spcAft>
                <a:spcPts val="200"/>
              </a:spcAft>
            </a:pPr>
            <a:r>
              <a:rPr lang="en-US" sz="1200" dirty="0"/>
              <a:t>2019./2020</a:t>
            </a:r>
            <a:r>
              <a:rPr lang="hr-HR" sz="1200" dirty="0"/>
              <a:t>.</a:t>
            </a:r>
            <a:endParaRPr lang="en-US" sz="1200" dirty="0"/>
          </a:p>
          <a:p>
            <a:pPr algn="r"/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234551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PROBLEM OF BACKGROUND SUBTRACTION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3488DE4-2B51-45D1-9D0C-FDE0302C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87" y="2393081"/>
            <a:ext cx="5505651" cy="525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i="1" dirty="0" err="1"/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.</a:t>
            </a:r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BA9473FC-3FBA-4769-B545-D46B036016EF}"/>
              </a:ext>
            </a:extLst>
          </p:cNvPr>
          <p:cNvSpPr txBox="1">
            <a:spLocks/>
          </p:cNvSpPr>
          <p:nvPr/>
        </p:nvSpPr>
        <p:spPr>
          <a:xfrm>
            <a:off x="1443786" y="2896001"/>
            <a:ext cx="5505651" cy="525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hr-HR" i="1" dirty="0"/>
              <a:t>…</a:t>
            </a:r>
            <a:r>
              <a:rPr lang="hr-HR" i="1" dirty="0" err="1">
                <a:solidFill>
                  <a:schemeClr val="accent1"/>
                </a:solidFill>
              </a:rPr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?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92A071EE-B5FC-4B34-87E4-65152663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91" y="3642761"/>
            <a:ext cx="2408619" cy="180965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4F61BA44-F31E-40E9-AAF4-AA0FEA3B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21" y="3642761"/>
            <a:ext cx="2408619" cy="180965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50EABD64-9268-495B-9C27-D7C5A47F6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1" y="3642761"/>
            <a:ext cx="2408618" cy="1800125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7E05E3A0-C1C2-4EA7-817A-2D085DB2EA19}"/>
              </a:ext>
            </a:extLst>
          </p:cNvPr>
          <p:cNvSpPr txBox="1"/>
          <p:nvPr/>
        </p:nvSpPr>
        <p:spPr>
          <a:xfrm>
            <a:off x="3531063" y="4250435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-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45B7C683-8031-4D06-9033-8BC0545384DD}"/>
              </a:ext>
            </a:extLst>
          </p:cNvPr>
          <p:cNvSpPr txBox="1"/>
          <p:nvPr/>
        </p:nvSpPr>
        <p:spPr>
          <a:xfrm>
            <a:off x="6437893" y="4250434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3BBF7B9D-9DEB-4CDD-9080-E2A3F5FF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918" y="3642761"/>
            <a:ext cx="2434107" cy="18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PROBLEM OF BACKGROUND SUBTRACTION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3488DE4-2B51-45D1-9D0C-FDE0302C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87" y="2393081"/>
            <a:ext cx="5505651" cy="525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i="1" dirty="0" err="1"/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.</a:t>
            </a:r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BA9473FC-3FBA-4769-B545-D46B036016EF}"/>
              </a:ext>
            </a:extLst>
          </p:cNvPr>
          <p:cNvSpPr txBox="1">
            <a:spLocks/>
          </p:cNvSpPr>
          <p:nvPr/>
        </p:nvSpPr>
        <p:spPr>
          <a:xfrm>
            <a:off x="1443786" y="2896001"/>
            <a:ext cx="5505651" cy="525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hr-HR" i="1" dirty="0"/>
              <a:t>…</a:t>
            </a:r>
            <a:r>
              <a:rPr lang="hr-HR" i="1" dirty="0" err="1">
                <a:solidFill>
                  <a:schemeClr val="accent1"/>
                </a:solidFill>
              </a:rPr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?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92A071EE-B5FC-4B34-87E4-65152663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91" y="3642761"/>
            <a:ext cx="2408619" cy="180965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4F61BA44-F31E-40E9-AAF4-AA0FEA3B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21" y="3642761"/>
            <a:ext cx="2408619" cy="1809650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7E05E3A0-C1C2-4EA7-817A-2D085DB2EA19}"/>
              </a:ext>
            </a:extLst>
          </p:cNvPr>
          <p:cNvSpPr txBox="1"/>
          <p:nvPr/>
        </p:nvSpPr>
        <p:spPr>
          <a:xfrm>
            <a:off x="3531063" y="4250435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-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45B7C683-8031-4D06-9033-8BC0545384DD}"/>
              </a:ext>
            </a:extLst>
          </p:cNvPr>
          <p:cNvSpPr txBox="1"/>
          <p:nvPr/>
        </p:nvSpPr>
        <p:spPr>
          <a:xfrm>
            <a:off x="6437893" y="4250434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7D1BCA57-303A-4BF4-8F4A-BF9D6FC8F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1" y="3637996"/>
            <a:ext cx="2434107" cy="18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6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022E-16 L -0.47929 -0.1159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71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PROBLEM OF BACKGROUND SUBTRACTION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7D1BCA57-303A-4BF4-8F4A-BF9D6FC8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65" y="2876651"/>
            <a:ext cx="2434107" cy="1809650"/>
          </a:xfrm>
          <a:prstGeom prst="rect">
            <a:avLst/>
          </a:prstGeom>
        </p:spPr>
      </p:pic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0FE27355-DC6E-4F1D-9816-BA15B287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764" y="2286000"/>
            <a:ext cx="5881036" cy="3581400"/>
          </a:xfrm>
        </p:spPr>
        <p:txBody>
          <a:bodyPr/>
          <a:lstStyle/>
          <a:p>
            <a:r>
              <a:rPr lang="hr-HR" dirty="0" err="1"/>
              <a:t>The</a:t>
            </a:r>
            <a:r>
              <a:rPr lang="hr-HR" dirty="0"/>
              <a:t> reference </a:t>
            </a:r>
            <a:r>
              <a:rPr lang="hr-HR" dirty="0" err="1"/>
              <a:t>background</a:t>
            </a:r>
            <a:r>
              <a:rPr lang="hr-HR" dirty="0"/>
              <a:t> </a:t>
            </a:r>
            <a:r>
              <a:rPr lang="hr-HR" dirty="0" err="1"/>
              <a:t>image</a:t>
            </a:r>
            <a:r>
              <a:rPr lang="hr-HR" dirty="0"/>
              <a:t> </a:t>
            </a:r>
            <a:r>
              <a:rPr lang="hr-HR" dirty="0" err="1"/>
              <a:t>needs</a:t>
            </a:r>
            <a:r>
              <a:rPr lang="hr-HR" dirty="0"/>
              <a:t> to </a:t>
            </a:r>
            <a:r>
              <a:rPr lang="hr-HR" dirty="0" err="1"/>
              <a:t>adapt</a:t>
            </a:r>
            <a:r>
              <a:rPr lang="hr-HR" dirty="0"/>
              <a:t> to </a:t>
            </a:r>
            <a:r>
              <a:rPr lang="hr-HR" dirty="0" err="1"/>
              <a:t>changes</a:t>
            </a:r>
            <a:r>
              <a:rPr lang="hr-HR" dirty="0"/>
              <a:t>.</a:t>
            </a:r>
          </a:p>
          <a:p>
            <a:r>
              <a:rPr lang="hr-HR" dirty="0"/>
              <a:t>How to </a:t>
            </a:r>
            <a:r>
              <a:rPr lang="hr-HR" dirty="0" err="1"/>
              <a:t>detect</a:t>
            </a:r>
            <a:r>
              <a:rPr lang="hr-HR" dirty="0"/>
              <a:t> </a:t>
            </a:r>
            <a:r>
              <a:rPr lang="hr-HR" dirty="0" err="1"/>
              <a:t>changes</a:t>
            </a:r>
            <a:r>
              <a:rPr lang="hr-HR" dirty="0"/>
              <a:t>?</a:t>
            </a:r>
          </a:p>
          <a:p>
            <a:r>
              <a:rPr lang="hr-HR" dirty="0"/>
              <a:t>How do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update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background</a:t>
            </a:r>
            <a:r>
              <a:rPr lang="hr-HR" dirty="0"/>
              <a:t> </a:t>
            </a:r>
            <a:r>
              <a:rPr lang="hr-HR" dirty="0" err="1"/>
              <a:t>image</a:t>
            </a:r>
            <a:r>
              <a:rPr lang="hr-HR" dirty="0"/>
              <a:t>?</a:t>
            </a:r>
          </a:p>
          <a:p>
            <a:r>
              <a:rPr lang="hr-HR" dirty="0"/>
              <a:t>How to </a:t>
            </a:r>
            <a:r>
              <a:rPr lang="hr-HR" dirty="0" err="1"/>
              <a:t>know</a:t>
            </a:r>
            <a:r>
              <a:rPr lang="hr-HR" dirty="0"/>
              <a:t> </a:t>
            </a:r>
            <a:r>
              <a:rPr lang="hr-HR" i="1" dirty="0" err="1"/>
              <a:t>when</a:t>
            </a:r>
            <a:r>
              <a:rPr lang="hr-HR" dirty="0"/>
              <a:t> to </a:t>
            </a:r>
            <a:r>
              <a:rPr lang="hr-HR" dirty="0" err="1"/>
              <a:t>update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image</a:t>
            </a:r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033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F97A5D4-DE13-49DD-942F-AA5C3F51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ADAPTING TO BACKGROUND CHANGES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A0378A3-A002-4537-B33D-25DA180B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Solution</a:t>
            </a:r>
            <a:r>
              <a:rPr lang="hr-HR" dirty="0"/>
              <a:t> </a:t>
            </a:r>
            <a:r>
              <a:rPr lang="hr-HR" dirty="0" err="1"/>
              <a:t>proposed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Zivkovic</a:t>
            </a:r>
            <a:r>
              <a:rPr lang="hr-HR" dirty="0"/>
              <a:t> Z. </a:t>
            </a:r>
            <a:r>
              <a:rPr lang="hr-HR" dirty="0" err="1"/>
              <a:t>and</a:t>
            </a:r>
            <a:r>
              <a:rPr lang="hr-HR" dirty="0"/>
              <a:t> van fer </a:t>
            </a:r>
            <a:r>
              <a:rPr lang="hr-HR" dirty="0" err="1"/>
              <a:t>Heijden</a:t>
            </a:r>
            <a:r>
              <a:rPr lang="hr-HR" dirty="0"/>
              <a:t> F.</a:t>
            </a:r>
          </a:p>
          <a:p>
            <a:r>
              <a:rPr lang="hr-HR" dirty="0"/>
              <a:t>A k-NN </a:t>
            </a:r>
            <a:r>
              <a:rPr lang="hr-HR" dirty="0" err="1"/>
              <a:t>like</a:t>
            </a:r>
            <a:r>
              <a:rPr lang="hr-HR" dirty="0"/>
              <a:t> </a:t>
            </a:r>
            <a:r>
              <a:rPr lang="hr-HR" dirty="0" err="1"/>
              <a:t>classifier</a:t>
            </a:r>
            <a:r>
              <a:rPr lang="hr-HR" dirty="0"/>
              <a:t>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hr-HR" dirty="0" err="1"/>
              <a:t>keeps</a:t>
            </a:r>
            <a:r>
              <a:rPr lang="hr-HR" dirty="0"/>
              <a:t> </a:t>
            </a:r>
            <a:r>
              <a:rPr lang="hr-HR" i="1" dirty="0"/>
              <a:t>N</a:t>
            </a:r>
            <a:r>
              <a:rPr lang="hr-HR" dirty="0"/>
              <a:t> past </a:t>
            </a:r>
            <a:r>
              <a:rPr lang="hr-HR" dirty="0" err="1"/>
              <a:t>frames</a:t>
            </a:r>
            <a:r>
              <a:rPr lang="hr-HR" dirty="0"/>
              <a:t> as </a:t>
            </a:r>
            <a:r>
              <a:rPr lang="hr-HR" dirty="0" err="1"/>
              <a:t>references</a:t>
            </a:r>
            <a:endParaRPr lang="hr-HR" dirty="0"/>
          </a:p>
          <a:p>
            <a:r>
              <a:rPr lang="hr-HR" dirty="0"/>
              <a:t>For </a:t>
            </a:r>
            <a:r>
              <a:rPr lang="hr-HR" dirty="0" err="1">
                <a:solidFill>
                  <a:schemeClr val="accent1"/>
                </a:solidFill>
              </a:rPr>
              <a:t>each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>
                <a:solidFill>
                  <a:schemeClr val="accent1"/>
                </a:solidFill>
              </a:rPr>
              <a:t>pixel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new</a:t>
            </a:r>
            <a:r>
              <a:rPr lang="hr-HR" dirty="0"/>
              <a:t> </a:t>
            </a:r>
            <a:r>
              <a:rPr lang="hr-HR" dirty="0" err="1"/>
              <a:t>frame</a:t>
            </a:r>
            <a:r>
              <a:rPr lang="hr-HR" dirty="0"/>
              <a:t>, </a:t>
            </a:r>
            <a:r>
              <a:rPr lang="hr-HR" dirty="0" err="1"/>
              <a:t>determines</a:t>
            </a:r>
            <a:r>
              <a:rPr lang="hr-HR" dirty="0"/>
              <a:t> </a:t>
            </a:r>
            <a:r>
              <a:rPr lang="hr-HR" dirty="0" err="1"/>
              <a:t>whether</a:t>
            </a:r>
            <a:r>
              <a:rPr lang="hr-HR" dirty="0"/>
              <a:t> </a:t>
            </a:r>
            <a:r>
              <a:rPr lang="hr-HR" dirty="0" err="1"/>
              <a:t>it’s</a:t>
            </a:r>
            <a:r>
              <a:rPr lang="hr-HR" dirty="0"/>
              <a:t> </a:t>
            </a:r>
            <a:r>
              <a:rPr lang="hr-HR" dirty="0" err="1"/>
              <a:t>part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background</a:t>
            </a:r>
            <a:r>
              <a:rPr lang="hr-HR" dirty="0"/>
              <a:t> (</a:t>
            </a:r>
            <a:r>
              <a:rPr lang="hr-HR" dirty="0" err="1"/>
              <a:t>if</a:t>
            </a:r>
            <a:r>
              <a:rPr lang="hr-HR" dirty="0"/>
              <a:t>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isn’t</a:t>
            </a:r>
            <a:r>
              <a:rPr lang="hr-HR" dirty="0"/>
              <a:t>, </a:t>
            </a:r>
            <a:r>
              <a:rPr lang="hr-HR" dirty="0" err="1"/>
              <a:t>it’s</a:t>
            </a:r>
            <a:r>
              <a:rPr lang="hr-HR" dirty="0"/>
              <a:t> </a:t>
            </a:r>
            <a:r>
              <a:rPr lang="hr-HR" dirty="0" err="1"/>
              <a:t>automatically</a:t>
            </a:r>
            <a:r>
              <a:rPr lang="hr-HR" dirty="0"/>
              <a:t> </a:t>
            </a:r>
            <a:r>
              <a:rPr lang="hr-HR" dirty="0" err="1">
                <a:solidFill>
                  <a:schemeClr val="accent1"/>
                </a:solidFill>
              </a:rPr>
              <a:t>classified</a:t>
            </a:r>
            <a:r>
              <a:rPr lang="hr-HR" dirty="0"/>
              <a:t> as a </a:t>
            </a:r>
            <a:r>
              <a:rPr lang="hr-HR" dirty="0" err="1"/>
              <a:t>foreground</a:t>
            </a:r>
            <a:r>
              <a:rPr lang="hr-HR" dirty="0"/>
              <a:t> </a:t>
            </a:r>
            <a:r>
              <a:rPr lang="hr-HR" dirty="0" err="1"/>
              <a:t>pixel</a:t>
            </a:r>
            <a:r>
              <a:rPr lang="hr-HR" dirty="0"/>
              <a:t>)</a:t>
            </a:r>
          </a:p>
          <a:p>
            <a:r>
              <a:rPr lang="hr-HR" dirty="0"/>
              <a:t>Stores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new</a:t>
            </a:r>
            <a:r>
              <a:rPr lang="hr-HR" dirty="0"/>
              <a:t> </a:t>
            </a:r>
            <a:r>
              <a:rPr lang="hr-HR" dirty="0" err="1"/>
              <a:t>frame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determines</a:t>
            </a:r>
            <a:r>
              <a:rPr lang="hr-HR" dirty="0"/>
              <a:t>, for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pixel</a:t>
            </a:r>
            <a:r>
              <a:rPr lang="hr-HR" dirty="0"/>
              <a:t>, </a:t>
            </a:r>
            <a:r>
              <a:rPr lang="hr-HR" dirty="0" err="1"/>
              <a:t>whether</a:t>
            </a:r>
            <a:r>
              <a:rPr lang="hr-HR" dirty="0"/>
              <a:t> </a:t>
            </a:r>
            <a:r>
              <a:rPr lang="hr-HR" dirty="0" err="1"/>
              <a:t>or</a:t>
            </a:r>
            <a:r>
              <a:rPr lang="hr-HR" dirty="0"/>
              <a:t> </a:t>
            </a:r>
            <a:r>
              <a:rPr lang="hr-HR" dirty="0" err="1"/>
              <a:t>not</a:t>
            </a:r>
            <a:r>
              <a:rPr lang="hr-HR" dirty="0"/>
              <a:t>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should</a:t>
            </a:r>
            <a:r>
              <a:rPr lang="hr-HR" dirty="0"/>
              <a:t> </a:t>
            </a:r>
            <a:r>
              <a:rPr lang="hr-HR" dirty="0" err="1"/>
              <a:t>be</a:t>
            </a:r>
            <a:r>
              <a:rPr lang="hr-HR" dirty="0"/>
              <a:t> </a:t>
            </a:r>
            <a:r>
              <a:rPr lang="hr-HR" dirty="0" err="1"/>
              <a:t>used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>
                <a:solidFill>
                  <a:schemeClr val="accent1"/>
                </a:solidFill>
              </a:rPr>
              <a:t>classifying</a:t>
            </a:r>
            <a:r>
              <a:rPr lang="hr-HR" dirty="0"/>
              <a:t> future </a:t>
            </a:r>
            <a:r>
              <a:rPr lang="hr-HR" dirty="0" err="1"/>
              <a:t>frames</a:t>
            </a:r>
            <a:endParaRPr lang="hr-HR" dirty="0"/>
          </a:p>
          <a:p>
            <a:r>
              <a:rPr lang="hr-HR" dirty="0"/>
              <a:t>No </a:t>
            </a:r>
            <a:r>
              <a:rPr lang="hr-HR" dirty="0" err="1"/>
              <a:t>longer</a:t>
            </a:r>
            <a:r>
              <a:rPr lang="hr-HR" dirty="0"/>
              <a:t> a </a:t>
            </a:r>
            <a:r>
              <a:rPr lang="hr-HR" dirty="0" err="1"/>
              <a:t>matter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simple</a:t>
            </a:r>
            <a:r>
              <a:rPr lang="hr-HR" dirty="0"/>
              <a:t> </a:t>
            </a:r>
            <a:r>
              <a:rPr lang="hr-HR" dirty="0" err="1"/>
              <a:t>subtraction</a:t>
            </a:r>
            <a:r>
              <a:rPr lang="hr-HR" dirty="0"/>
              <a:t>, but </a:t>
            </a:r>
            <a:r>
              <a:rPr lang="hr-HR" dirty="0" err="1">
                <a:solidFill>
                  <a:schemeClr val="accent1"/>
                </a:solidFill>
              </a:rPr>
              <a:t>classification</a:t>
            </a:r>
            <a:endParaRPr lang="hr-H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k-NN-LIKE SOLUTION</a:t>
            </a:r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CD449AD7-0026-479D-A381-A51FF9937F4B}"/>
              </a:ext>
            </a:extLst>
          </p:cNvPr>
          <p:cNvSpPr/>
          <p:nvPr/>
        </p:nvSpPr>
        <p:spPr>
          <a:xfrm>
            <a:off x="5277051" y="1755573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Pravokutnik 4">
            <a:extLst>
              <a:ext uri="{FF2B5EF4-FFF2-40B4-BE49-F238E27FC236}">
                <a16:creationId xmlns:a16="http://schemas.microsoft.com/office/drawing/2014/main" id="{B6CFD6CF-3B40-4C4A-B90E-E9E9F1ED84E7}"/>
              </a:ext>
            </a:extLst>
          </p:cNvPr>
          <p:cNvSpPr/>
          <p:nvPr/>
        </p:nvSpPr>
        <p:spPr>
          <a:xfrm>
            <a:off x="1625467" y="3050447"/>
            <a:ext cx="9601200" cy="3271707"/>
          </a:xfrm>
          <a:prstGeom prst="rect">
            <a:avLst/>
          </a:prstGeom>
          <a:solidFill>
            <a:srgbClr val="4544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43733A7B-399F-487E-BB9D-C3E8603927BD}"/>
              </a:ext>
            </a:extLst>
          </p:cNvPr>
          <p:cNvSpPr txBox="1"/>
          <p:nvPr/>
        </p:nvSpPr>
        <p:spPr>
          <a:xfrm>
            <a:off x="7123900" y="5646723"/>
            <a:ext cx="392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</a:rPr>
              <a:t>k-NN-</a:t>
            </a:r>
            <a:r>
              <a:rPr lang="hr-HR" dirty="0" err="1">
                <a:solidFill>
                  <a:schemeClr val="bg1"/>
                </a:solidFill>
              </a:rPr>
              <a:t>like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Classifier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3" name="Pravokutnik 12">
            <a:extLst>
              <a:ext uri="{FF2B5EF4-FFF2-40B4-BE49-F238E27FC236}">
                <a16:creationId xmlns:a16="http://schemas.microsoft.com/office/drawing/2014/main" id="{834FCFC9-C44D-475B-B6B2-04AF7E2B9B16}"/>
              </a:ext>
            </a:extLst>
          </p:cNvPr>
          <p:cNvSpPr/>
          <p:nvPr/>
        </p:nvSpPr>
        <p:spPr>
          <a:xfrm>
            <a:off x="5428647" y="1886551"/>
            <a:ext cx="154005" cy="1443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Pravokutnik 18">
            <a:extLst>
              <a:ext uri="{FF2B5EF4-FFF2-40B4-BE49-F238E27FC236}">
                <a16:creationId xmlns:a16="http://schemas.microsoft.com/office/drawing/2014/main" id="{0A926F60-7E2F-477B-8532-FBFD9F849EAF}"/>
              </a:ext>
            </a:extLst>
          </p:cNvPr>
          <p:cNvSpPr/>
          <p:nvPr/>
        </p:nvSpPr>
        <p:spPr>
          <a:xfrm>
            <a:off x="2108735" y="3429000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Pravokutnik 19">
            <a:extLst>
              <a:ext uri="{FF2B5EF4-FFF2-40B4-BE49-F238E27FC236}">
                <a16:creationId xmlns:a16="http://schemas.microsoft.com/office/drawing/2014/main" id="{F492CB4C-B1C3-4400-A781-F909AEDE8830}"/>
              </a:ext>
            </a:extLst>
          </p:cNvPr>
          <p:cNvSpPr/>
          <p:nvPr/>
        </p:nvSpPr>
        <p:spPr>
          <a:xfrm>
            <a:off x="2260331" y="3559978"/>
            <a:ext cx="154005" cy="1443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Pravokutnik 20">
            <a:extLst>
              <a:ext uri="{FF2B5EF4-FFF2-40B4-BE49-F238E27FC236}">
                <a16:creationId xmlns:a16="http://schemas.microsoft.com/office/drawing/2014/main" id="{D384B80B-0C93-42D9-AAE1-9A912655783F}"/>
              </a:ext>
            </a:extLst>
          </p:cNvPr>
          <p:cNvSpPr/>
          <p:nvPr/>
        </p:nvSpPr>
        <p:spPr>
          <a:xfrm>
            <a:off x="4649805" y="3895119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2" name="Pravokutnik 21">
            <a:extLst>
              <a:ext uri="{FF2B5EF4-FFF2-40B4-BE49-F238E27FC236}">
                <a16:creationId xmlns:a16="http://schemas.microsoft.com/office/drawing/2014/main" id="{99412B77-A65F-49EF-B146-571F015E85E3}"/>
              </a:ext>
            </a:extLst>
          </p:cNvPr>
          <p:cNvSpPr/>
          <p:nvPr/>
        </p:nvSpPr>
        <p:spPr>
          <a:xfrm>
            <a:off x="4801401" y="4026097"/>
            <a:ext cx="154005" cy="1443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Pravokutnik 22">
            <a:extLst>
              <a:ext uri="{FF2B5EF4-FFF2-40B4-BE49-F238E27FC236}">
                <a16:creationId xmlns:a16="http://schemas.microsoft.com/office/drawing/2014/main" id="{3879A028-4C12-4C27-81F0-D075474E9B1F}"/>
              </a:ext>
            </a:extLst>
          </p:cNvPr>
          <p:cNvSpPr/>
          <p:nvPr/>
        </p:nvSpPr>
        <p:spPr>
          <a:xfrm>
            <a:off x="7123900" y="3360232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Pravokutnik 23">
            <a:extLst>
              <a:ext uri="{FF2B5EF4-FFF2-40B4-BE49-F238E27FC236}">
                <a16:creationId xmlns:a16="http://schemas.microsoft.com/office/drawing/2014/main" id="{38000AE8-5809-4517-846D-4CBE4ABE99D8}"/>
              </a:ext>
            </a:extLst>
          </p:cNvPr>
          <p:cNvSpPr/>
          <p:nvPr/>
        </p:nvSpPr>
        <p:spPr>
          <a:xfrm>
            <a:off x="7275496" y="3491210"/>
            <a:ext cx="154005" cy="14437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5" name="Pravokutnik 24">
            <a:extLst>
              <a:ext uri="{FF2B5EF4-FFF2-40B4-BE49-F238E27FC236}">
                <a16:creationId xmlns:a16="http://schemas.microsoft.com/office/drawing/2014/main" id="{7EF58827-F341-449D-A685-079EFF7BCAA7}"/>
              </a:ext>
            </a:extLst>
          </p:cNvPr>
          <p:cNvSpPr/>
          <p:nvPr/>
        </p:nvSpPr>
        <p:spPr>
          <a:xfrm>
            <a:off x="2165284" y="4723874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6" name="Pravokutnik 25">
            <a:extLst>
              <a:ext uri="{FF2B5EF4-FFF2-40B4-BE49-F238E27FC236}">
                <a16:creationId xmlns:a16="http://schemas.microsoft.com/office/drawing/2014/main" id="{9C032421-7DDF-4C78-8147-A842017AFE99}"/>
              </a:ext>
            </a:extLst>
          </p:cNvPr>
          <p:cNvSpPr/>
          <p:nvPr/>
        </p:nvSpPr>
        <p:spPr>
          <a:xfrm>
            <a:off x="2316880" y="4854852"/>
            <a:ext cx="154005" cy="14437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7" name="Pravokutnik 26">
            <a:extLst>
              <a:ext uri="{FF2B5EF4-FFF2-40B4-BE49-F238E27FC236}">
                <a16:creationId xmlns:a16="http://schemas.microsoft.com/office/drawing/2014/main" id="{ED02E895-7416-4614-930C-3F8C238A9C9B}"/>
              </a:ext>
            </a:extLst>
          </p:cNvPr>
          <p:cNvSpPr/>
          <p:nvPr/>
        </p:nvSpPr>
        <p:spPr>
          <a:xfrm>
            <a:off x="4977464" y="5098057"/>
            <a:ext cx="2298032" cy="10697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8" name="Pravokutnik 27">
            <a:extLst>
              <a:ext uri="{FF2B5EF4-FFF2-40B4-BE49-F238E27FC236}">
                <a16:creationId xmlns:a16="http://schemas.microsoft.com/office/drawing/2014/main" id="{56FD322B-836C-4A34-9D41-F94E768ECDA1}"/>
              </a:ext>
            </a:extLst>
          </p:cNvPr>
          <p:cNvSpPr/>
          <p:nvPr/>
        </p:nvSpPr>
        <p:spPr>
          <a:xfrm>
            <a:off x="5129060" y="5229035"/>
            <a:ext cx="154005" cy="1443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350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a 20">
            <a:extLst>
              <a:ext uri="{FF2B5EF4-FFF2-40B4-BE49-F238E27FC236}">
                <a16:creationId xmlns:a16="http://schemas.microsoft.com/office/drawing/2014/main" id="{88D31D80-61F8-4462-9415-AF9B4ACEA056}"/>
              </a:ext>
            </a:extLst>
          </p:cNvPr>
          <p:cNvSpPr/>
          <p:nvPr/>
        </p:nvSpPr>
        <p:spPr>
          <a:xfrm>
            <a:off x="7609574" y="3527660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54652" cy="1485900"/>
          </a:xfrm>
        </p:spPr>
        <p:txBody>
          <a:bodyPr/>
          <a:lstStyle/>
          <a:p>
            <a:r>
              <a:rPr lang="hr-HR" dirty="0"/>
              <a:t>THE k-NN-LIKE SOLUTION (CLASSIFICATION)</a:t>
            </a:r>
          </a:p>
        </p:txBody>
      </p:sp>
      <p:cxnSp>
        <p:nvCxnSpPr>
          <p:cNvPr id="8" name="Ravni poveznik sa strelicom 7">
            <a:extLst>
              <a:ext uri="{FF2B5EF4-FFF2-40B4-BE49-F238E27FC236}">
                <a16:creationId xmlns:a16="http://schemas.microsoft.com/office/drawing/2014/main" id="{82819AD3-F589-420A-888D-21DFA22DC336}"/>
              </a:ext>
            </a:extLst>
          </p:cNvPr>
          <p:cNvCxnSpPr/>
          <p:nvPr/>
        </p:nvCxnSpPr>
        <p:spPr>
          <a:xfrm>
            <a:off x="5986914" y="4090737"/>
            <a:ext cx="2531444" cy="167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501CD9E4-3042-4FC2-9CF9-9FB6D7889800}"/>
              </a:ext>
            </a:extLst>
          </p:cNvPr>
          <p:cNvCxnSpPr>
            <a:cxnSpLocks/>
          </p:cNvCxnSpPr>
          <p:nvPr/>
        </p:nvCxnSpPr>
        <p:spPr>
          <a:xfrm flipH="1" flipV="1">
            <a:off x="5929965" y="1563197"/>
            <a:ext cx="56949" cy="252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ipsa 24">
            <a:extLst>
              <a:ext uri="{FF2B5EF4-FFF2-40B4-BE49-F238E27FC236}">
                <a16:creationId xmlns:a16="http://schemas.microsoft.com/office/drawing/2014/main" id="{07B01F73-1157-42EA-B960-6B33932F82A4}"/>
              </a:ext>
            </a:extLst>
          </p:cNvPr>
          <p:cNvSpPr/>
          <p:nvPr/>
        </p:nvSpPr>
        <p:spPr>
          <a:xfrm>
            <a:off x="4854291" y="1851791"/>
            <a:ext cx="3210028" cy="2579308"/>
          </a:xfrm>
          <a:prstGeom prst="ellipse">
            <a:avLst/>
          </a:prstGeom>
          <a:solidFill>
            <a:srgbClr val="C00000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Elipsa 22">
            <a:extLst>
              <a:ext uri="{FF2B5EF4-FFF2-40B4-BE49-F238E27FC236}">
                <a16:creationId xmlns:a16="http://schemas.microsoft.com/office/drawing/2014/main" id="{6B5884A1-2691-4AAA-B86D-D0F8F1420B0C}"/>
              </a:ext>
            </a:extLst>
          </p:cNvPr>
          <p:cNvSpPr/>
          <p:nvPr/>
        </p:nvSpPr>
        <p:spPr>
          <a:xfrm>
            <a:off x="4865569" y="2629500"/>
            <a:ext cx="3219651" cy="1028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1" name="Ravni poveznik sa strelicom 10">
            <a:extLst>
              <a:ext uri="{FF2B5EF4-FFF2-40B4-BE49-F238E27FC236}">
                <a16:creationId xmlns:a16="http://schemas.microsoft.com/office/drawing/2014/main" id="{F05CE8C0-7808-48AA-AABD-FD2C961E67B0}"/>
              </a:ext>
            </a:extLst>
          </p:cNvPr>
          <p:cNvCxnSpPr>
            <a:cxnSpLocks/>
          </p:cNvCxnSpPr>
          <p:nvPr/>
        </p:nvCxnSpPr>
        <p:spPr>
          <a:xfrm flipH="1">
            <a:off x="3465095" y="4090737"/>
            <a:ext cx="2521820" cy="140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ipsa 12">
            <a:extLst>
              <a:ext uri="{FF2B5EF4-FFF2-40B4-BE49-F238E27FC236}">
                <a16:creationId xmlns:a16="http://schemas.microsoft.com/office/drawing/2014/main" id="{D60880C6-3835-4CED-8395-781C92E9F731}"/>
              </a:ext>
            </a:extLst>
          </p:cNvPr>
          <p:cNvSpPr/>
          <p:nvPr/>
        </p:nvSpPr>
        <p:spPr>
          <a:xfrm>
            <a:off x="6359894" y="3102343"/>
            <a:ext cx="115503" cy="1155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9F2C4FE0-5BBA-4CFB-AE40-F3B832F1A1BF}"/>
              </a:ext>
            </a:extLst>
          </p:cNvPr>
          <p:cNvSpPr txBox="1"/>
          <p:nvPr/>
        </p:nvSpPr>
        <p:spPr>
          <a:xfrm>
            <a:off x="6020201" y="1513287"/>
            <a:ext cx="1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R</a:t>
            </a:r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B0FD070A-596E-4495-8BD4-7EC670300B1F}"/>
              </a:ext>
            </a:extLst>
          </p:cNvPr>
          <p:cNvSpPr txBox="1"/>
          <p:nvPr/>
        </p:nvSpPr>
        <p:spPr>
          <a:xfrm>
            <a:off x="4015340" y="5211535"/>
            <a:ext cx="1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G</a:t>
            </a:r>
          </a:p>
        </p:txBody>
      </p:sp>
      <p:sp>
        <p:nvSpPr>
          <p:cNvPr id="16" name="TekstniOkvir 15">
            <a:extLst>
              <a:ext uri="{FF2B5EF4-FFF2-40B4-BE49-F238E27FC236}">
                <a16:creationId xmlns:a16="http://schemas.microsoft.com/office/drawing/2014/main" id="{1A021902-1A60-4334-8AD9-CC4C5AF81066}"/>
              </a:ext>
            </a:extLst>
          </p:cNvPr>
          <p:cNvSpPr txBox="1"/>
          <p:nvPr/>
        </p:nvSpPr>
        <p:spPr>
          <a:xfrm>
            <a:off x="7854216" y="5580867"/>
            <a:ext cx="22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B</a:t>
            </a:r>
          </a:p>
        </p:txBody>
      </p:sp>
      <p:sp>
        <p:nvSpPr>
          <p:cNvPr id="18" name="Elipsa 17">
            <a:extLst>
              <a:ext uri="{FF2B5EF4-FFF2-40B4-BE49-F238E27FC236}">
                <a16:creationId xmlns:a16="http://schemas.microsoft.com/office/drawing/2014/main" id="{F7B38000-6BE1-4012-907E-51EA57DDE286}"/>
              </a:ext>
            </a:extLst>
          </p:cNvPr>
          <p:cNvSpPr/>
          <p:nvPr/>
        </p:nvSpPr>
        <p:spPr>
          <a:xfrm>
            <a:off x="4531093" y="3705726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Elipsa 18">
            <a:extLst>
              <a:ext uri="{FF2B5EF4-FFF2-40B4-BE49-F238E27FC236}">
                <a16:creationId xmlns:a16="http://schemas.microsoft.com/office/drawing/2014/main" id="{D4F9537F-F8A7-44FF-B343-2A42E41667EF}"/>
              </a:ext>
            </a:extLst>
          </p:cNvPr>
          <p:cNvSpPr/>
          <p:nvPr/>
        </p:nvSpPr>
        <p:spPr>
          <a:xfrm>
            <a:off x="5347637" y="4870383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Elipsa 23">
            <a:extLst>
              <a:ext uri="{FF2B5EF4-FFF2-40B4-BE49-F238E27FC236}">
                <a16:creationId xmlns:a16="http://schemas.microsoft.com/office/drawing/2014/main" id="{B484C441-922C-4E1E-BB49-C8A1994097EE}"/>
              </a:ext>
            </a:extLst>
          </p:cNvPr>
          <p:cNvSpPr/>
          <p:nvPr/>
        </p:nvSpPr>
        <p:spPr>
          <a:xfrm rot="5400000">
            <a:off x="5139571" y="2627395"/>
            <a:ext cx="2556148" cy="1028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Pravokutnik 26">
                <a:extLst>
                  <a:ext uri="{FF2B5EF4-FFF2-40B4-BE49-F238E27FC236}">
                    <a16:creationId xmlns:a16="http://schemas.microsoft.com/office/drawing/2014/main" id="{B4256B81-483A-4C57-8851-EB346FC8D209}"/>
                  </a:ext>
                </a:extLst>
              </p:cNvPr>
              <p:cNvSpPr/>
              <p:nvPr/>
            </p:nvSpPr>
            <p:spPr>
              <a:xfrm>
                <a:off x="6931695" y="5904719"/>
                <a:ext cx="4871783" cy="86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hr-HR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b="0" i="1">
                          <a:latin typeface="Cambria Math" panose="02040503050406030204" pitchFamily="18" charset="0"/>
                        </a:rPr>
                        <m:t>𝐵𝐺</m:t>
                      </m:r>
                      <m:r>
                        <a:rPr lang="hr-HR" b="0" i="0">
                          <a:latin typeface="Cambria Math" panose="02040503050406030204" pitchFamily="18" charset="0"/>
                        </a:rPr>
                        <m:t>)≈ </m:t>
                      </m:r>
                      <m:f>
                        <m:fPr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𝑇𝑉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hr-HR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hr-H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p>
                                    <m:sSupPr>
                                      <m:ctrlPr>
                                        <a:rPr lang="hr-H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r-H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hr-H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r-HR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num>
                                <m:den>
                                  <m: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hr-HR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27" name="Pravokutnik 26">
                <a:extLst>
                  <a:ext uri="{FF2B5EF4-FFF2-40B4-BE49-F238E27FC236}">
                    <a16:creationId xmlns:a16="http://schemas.microsoft.com/office/drawing/2014/main" id="{B4256B81-483A-4C57-8851-EB346FC8D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95" y="5904719"/>
                <a:ext cx="4871783" cy="8676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9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a 16">
            <a:extLst>
              <a:ext uri="{FF2B5EF4-FFF2-40B4-BE49-F238E27FC236}">
                <a16:creationId xmlns:a16="http://schemas.microsoft.com/office/drawing/2014/main" id="{6A47C69F-934D-411E-BBC9-9EF972721475}"/>
              </a:ext>
            </a:extLst>
          </p:cNvPr>
          <p:cNvSpPr/>
          <p:nvPr/>
        </p:nvSpPr>
        <p:spPr>
          <a:xfrm>
            <a:off x="5472863" y="2480308"/>
            <a:ext cx="115503" cy="1155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E8B9A4E2-1061-4D43-BBF0-50162D955B41}"/>
              </a:ext>
            </a:extLst>
          </p:cNvPr>
          <p:cNvSpPr/>
          <p:nvPr/>
        </p:nvSpPr>
        <p:spPr>
          <a:xfrm>
            <a:off x="5415112" y="3821229"/>
            <a:ext cx="115503" cy="1155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88D31D80-61F8-4462-9415-AF9B4ACEA056}"/>
              </a:ext>
            </a:extLst>
          </p:cNvPr>
          <p:cNvSpPr/>
          <p:nvPr/>
        </p:nvSpPr>
        <p:spPr>
          <a:xfrm>
            <a:off x="7609574" y="3527660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54652" cy="1485900"/>
          </a:xfrm>
        </p:spPr>
        <p:txBody>
          <a:bodyPr/>
          <a:lstStyle/>
          <a:p>
            <a:r>
              <a:rPr lang="hr-HR" dirty="0"/>
              <a:t>THE k-NN-LIKE SOLUTION (STORING)</a:t>
            </a:r>
          </a:p>
        </p:txBody>
      </p:sp>
      <p:cxnSp>
        <p:nvCxnSpPr>
          <p:cNvPr id="8" name="Ravni poveznik sa strelicom 7">
            <a:extLst>
              <a:ext uri="{FF2B5EF4-FFF2-40B4-BE49-F238E27FC236}">
                <a16:creationId xmlns:a16="http://schemas.microsoft.com/office/drawing/2014/main" id="{82819AD3-F589-420A-888D-21DFA22DC336}"/>
              </a:ext>
            </a:extLst>
          </p:cNvPr>
          <p:cNvCxnSpPr/>
          <p:nvPr/>
        </p:nvCxnSpPr>
        <p:spPr>
          <a:xfrm>
            <a:off x="5986914" y="4090737"/>
            <a:ext cx="2531444" cy="167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501CD9E4-3042-4FC2-9CF9-9FB6D7889800}"/>
              </a:ext>
            </a:extLst>
          </p:cNvPr>
          <p:cNvCxnSpPr>
            <a:cxnSpLocks/>
          </p:cNvCxnSpPr>
          <p:nvPr/>
        </p:nvCxnSpPr>
        <p:spPr>
          <a:xfrm flipH="1" flipV="1">
            <a:off x="5929965" y="1563197"/>
            <a:ext cx="56949" cy="252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ipsa 24">
            <a:extLst>
              <a:ext uri="{FF2B5EF4-FFF2-40B4-BE49-F238E27FC236}">
                <a16:creationId xmlns:a16="http://schemas.microsoft.com/office/drawing/2014/main" id="{07B01F73-1157-42EA-B960-6B33932F82A4}"/>
              </a:ext>
            </a:extLst>
          </p:cNvPr>
          <p:cNvSpPr/>
          <p:nvPr/>
        </p:nvSpPr>
        <p:spPr>
          <a:xfrm>
            <a:off x="4854291" y="1851791"/>
            <a:ext cx="3210028" cy="2579308"/>
          </a:xfrm>
          <a:prstGeom prst="ellipse">
            <a:avLst/>
          </a:prstGeom>
          <a:solidFill>
            <a:srgbClr val="C00000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3" name="Elipsa 22">
            <a:extLst>
              <a:ext uri="{FF2B5EF4-FFF2-40B4-BE49-F238E27FC236}">
                <a16:creationId xmlns:a16="http://schemas.microsoft.com/office/drawing/2014/main" id="{6B5884A1-2691-4AAA-B86D-D0F8F1420B0C}"/>
              </a:ext>
            </a:extLst>
          </p:cNvPr>
          <p:cNvSpPr/>
          <p:nvPr/>
        </p:nvSpPr>
        <p:spPr>
          <a:xfrm>
            <a:off x="4865569" y="2629500"/>
            <a:ext cx="3219651" cy="1028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1" name="Ravni poveznik sa strelicom 10">
            <a:extLst>
              <a:ext uri="{FF2B5EF4-FFF2-40B4-BE49-F238E27FC236}">
                <a16:creationId xmlns:a16="http://schemas.microsoft.com/office/drawing/2014/main" id="{F05CE8C0-7808-48AA-AABD-FD2C961E67B0}"/>
              </a:ext>
            </a:extLst>
          </p:cNvPr>
          <p:cNvCxnSpPr>
            <a:cxnSpLocks/>
          </p:cNvCxnSpPr>
          <p:nvPr/>
        </p:nvCxnSpPr>
        <p:spPr>
          <a:xfrm flipH="1">
            <a:off x="3465095" y="4090737"/>
            <a:ext cx="2521820" cy="140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ipsa 12">
            <a:extLst>
              <a:ext uri="{FF2B5EF4-FFF2-40B4-BE49-F238E27FC236}">
                <a16:creationId xmlns:a16="http://schemas.microsoft.com/office/drawing/2014/main" id="{D60880C6-3835-4CED-8395-781C92E9F731}"/>
              </a:ext>
            </a:extLst>
          </p:cNvPr>
          <p:cNvSpPr/>
          <p:nvPr/>
        </p:nvSpPr>
        <p:spPr>
          <a:xfrm>
            <a:off x="6359894" y="3102343"/>
            <a:ext cx="115503" cy="1155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9F2C4FE0-5BBA-4CFB-AE40-F3B832F1A1BF}"/>
              </a:ext>
            </a:extLst>
          </p:cNvPr>
          <p:cNvSpPr txBox="1"/>
          <p:nvPr/>
        </p:nvSpPr>
        <p:spPr>
          <a:xfrm>
            <a:off x="6020201" y="1513287"/>
            <a:ext cx="1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R</a:t>
            </a:r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B0FD070A-596E-4495-8BD4-7EC670300B1F}"/>
              </a:ext>
            </a:extLst>
          </p:cNvPr>
          <p:cNvSpPr txBox="1"/>
          <p:nvPr/>
        </p:nvSpPr>
        <p:spPr>
          <a:xfrm>
            <a:off x="4015340" y="5211535"/>
            <a:ext cx="15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G</a:t>
            </a:r>
          </a:p>
        </p:txBody>
      </p:sp>
      <p:sp>
        <p:nvSpPr>
          <p:cNvPr id="16" name="TekstniOkvir 15">
            <a:extLst>
              <a:ext uri="{FF2B5EF4-FFF2-40B4-BE49-F238E27FC236}">
                <a16:creationId xmlns:a16="http://schemas.microsoft.com/office/drawing/2014/main" id="{1A021902-1A60-4334-8AD9-CC4C5AF81066}"/>
              </a:ext>
            </a:extLst>
          </p:cNvPr>
          <p:cNvSpPr txBox="1"/>
          <p:nvPr/>
        </p:nvSpPr>
        <p:spPr>
          <a:xfrm>
            <a:off x="7854216" y="5580867"/>
            <a:ext cx="22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B</a:t>
            </a:r>
          </a:p>
        </p:txBody>
      </p:sp>
      <p:sp>
        <p:nvSpPr>
          <p:cNvPr id="18" name="Elipsa 17">
            <a:extLst>
              <a:ext uri="{FF2B5EF4-FFF2-40B4-BE49-F238E27FC236}">
                <a16:creationId xmlns:a16="http://schemas.microsoft.com/office/drawing/2014/main" id="{F7B38000-6BE1-4012-907E-51EA57DDE286}"/>
              </a:ext>
            </a:extLst>
          </p:cNvPr>
          <p:cNvSpPr/>
          <p:nvPr/>
        </p:nvSpPr>
        <p:spPr>
          <a:xfrm>
            <a:off x="4531093" y="3705726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Elipsa 18">
            <a:extLst>
              <a:ext uri="{FF2B5EF4-FFF2-40B4-BE49-F238E27FC236}">
                <a16:creationId xmlns:a16="http://schemas.microsoft.com/office/drawing/2014/main" id="{D4F9537F-F8A7-44FF-B343-2A42E41667EF}"/>
              </a:ext>
            </a:extLst>
          </p:cNvPr>
          <p:cNvSpPr/>
          <p:nvPr/>
        </p:nvSpPr>
        <p:spPr>
          <a:xfrm>
            <a:off x="5347637" y="4870383"/>
            <a:ext cx="115503" cy="1155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4" name="Elipsa 23">
            <a:extLst>
              <a:ext uri="{FF2B5EF4-FFF2-40B4-BE49-F238E27FC236}">
                <a16:creationId xmlns:a16="http://schemas.microsoft.com/office/drawing/2014/main" id="{B484C441-922C-4E1E-BB49-C8A1994097EE}"/>
              </a:ext>
            </a:extLst>
          </p:cNvPr>
          <p:cNvSpPr/>
          <p:nvPr/>
        </p:nvSpPr>
        <p:spPr>
          <a:xfrm rot="5400000">
            <a:off x="5139571" y="2627395"/>
            <a:ext cx="2556148" cy="1028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ravokutnik 2">
                <a:extLst>
                  <a:ext uri="{FF2B5EF4-FFF2-40B4-BE49-F238E27FC236}">
                    <a16:creationId xmlns:a16="http://schemas.microsoft.com/office/drawing/2014/main" id="{2AE769BA-846E-4F50-9109-0DC73BDDB1A5}"/>
                  </a:ext>
                </a:extLst>
              </p:cNvPr>
              <p:cNvSpPr/>
              <p:nvPr/>
            </p:nvSpPr>
            <p:spPr>
              <a:xfrm>
                <a:off x="6931695" y="5828098"/>
                <a:ext cx="5002780" cy="86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hr-HR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b="0" i="1">
                          <a:latin typeface="Cambria Math" panose="02040503050406030204" pitchFamily="18" charset="0"/>
                        </a:rPr>
                        <m:t>𝐵𝐺</m:t>
                      </m:r>
                      <m:r>
                        <a:rPr lang="hr-HR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r-HR" b="0" i="1">
                          <a:latin typeface="Cambria Math" panose="02040503050406030204" pitchFamily="18" charset="0"/>
                        </a:rPr>
                        <m:t>𝐹𝐺</m:t>
                      </m:r>
                      <m:r>
                        <a:rPr lang="hr-HR" b="0" i="0">
                          <a:latin typeface="Cambria Math" panose="02040503050406030204" pitchFamily="18" charset="0"/>
                        </a:rPr>
                        <m:t>)≈ </m:t>
                      </m:r>
                      <m:f>
                        <m:fPr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𝑇𝑉</m:t>
                          </m:r>
                        </m:den>
                      </m:f>
                      <m:r>
                        <a:rPr lang="hr-HR" b="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hr-H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r-HR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hr-HR" b="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hr-H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p>
                                    <m:sSupPr>
                                      <m:ctrlPr>
                                        <a:rPr lang="hr-H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r-HR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hr-H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r-HR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hr-HR" b="0" i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num>
                                <m:den>
                                  <m:r>
                                    <a:rPr lang="hr-HR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3" name="Pravokutnik 2">
                <a:extLst>
                  <a:ext uri="{FF2B5EF4-FFF2-40B4-BE49-F238E27FC236}">
                    <a16:creationId xmlns:a16="http://schemas.microsoft.com/office/drawing/2014/main" id="{2AE769BA-846E-4F50-9109-0DC73BDDB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695" y="5828098"/>
                <a:ext cx="5002780" cy="8676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OPTICAL FLOW MODEL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39A6601-1DC5-465F-B695-88C1AB56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92" y="2294384"/>
            <a:ext cx="1569292" cy="2112770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C75F5E66-22EF-43F5-8E69-4B6A308C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046" y="2294384"/>
            <a:ext cx="1569292" cy="211277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9FE67F45-8A14-4683-8B96-77C1687B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00" y="2294384"/>
            <a:ext cx="1569292" cy="2112770"/>
          </a:xfrm>
          <a:prstGeom prst="rect">
            <a:avLst/>
          </a:prstGeom>
        </p:spPr>
      </p:pic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3BD9EFB7-BDA2-4E6E-AD9B-D188B3DFE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71699"/>
            <a:ext cx="5881036" cy="3251685"/>
          </a:xfrm>
        </p:spPr>
        <p:txBody>
          <a:bodyPr/>
          <a:lstStyle/>
          <a:p>
            <a:r>
              <a:rPr lang="hr-HR" dirty="0" err="1"/>
              <a:t>Based</a:t>
            </a:r>
            <a:r>
              <a:rPr lang="hr-HR" dirty="0"/>
              <a:t> on </a:t>
            </a:r>
            <a:r>
              <a:rPr lang="hr-HR" dirty="0" err="1"/>
              <a:t>calculating</a:t>
            </a:r>
            <a:r>
              <a:rPr lang="hr-HR" dirty="0"/>
              <a:t> a </a:t>
            </a:r>
            <a:r>
              <a:rPr lang="hr-HR" dirty="0" err="1"/>
              <a:t>frame’s</a:t>
            </a:r>
            <a:r>
              <a:rPr lang="hr-HR" dirty="0"/>
              <a:t> </a:t>
            </a:r>
            <a:r>
              <a:rPr lang="hr-HR" dirty="0" err="1"/>
              <a:t>dense</a:t>
            </a:r>
            <a:r>
              <a:rPr lang="hr-HR" dirty="0"/>
              <a:t> </a:t>
            </a:r>
            <a:r>
              <a:rPr lang="hr-HR" dirty="0" err="1"/>
              <a:t>optical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 (</a:t>
            </a:r>
            <a:r>
              <a:rPr lang="hr-HR" dirty="0" err="1"/>
              <a:t>Farneback</a:t>
            </a:r>
            <a:r>
              <a:rPr lang="hr-HR" dirty="0"/>
              <a:t>)</a:t>
            </a:r>
          </a:p>
          <a:p>
            <a:r>
              <a:rPr lang="hr-HR" dirty="0" err="1"/>
              <a:t>Calculating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magnitudes</a:t>
            </a:r>
            <a:r>
              <a:rPr lang="hr-HR" dirty="0"/>
              <a:t> for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found</a:t>
            </a:r>
            <a:r>
              <a:rPr lang="hr-HR" dirty="0"/>
              <a:t> </a:t>
            </a:r>
            <a:r>
              <a:rPr lang="hr-HR" dirty="0" err="1"/>
              <a:t>vectors</a:t>
            </a:r>
            <a:endParaRPr lang="hr-HR" dirty="0"/>
          </a:p>
          <a:p>
            <a:r>
              <a:rPr lang="hr-HR" dirty="0" err="1"/>
              <a:t>Areas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vector</a:t>
            </a:r>
            <a:r>
              <a:rPr lang="hr-HR" dirty="0"/>
              <a:t> </a:t>
            </a:r>
            <a:r>
              <a:rPr lang="hr-HR" dirty="0" err="1"/>
              <a:t>magnitudes</a:t>
            </a:r>
            <a:r>
              <a:rPr lang="hr-HR" dirty="0"/>
              <a:t> </a:t>
            </a:r>
            <a:r>
              <a:rPr lang="hr-HR" dirty="0" err="1"/>
              <a:t>will</a:t>
            </a:r>
            <a:r>
              <a:rPr lang="hr-HR" dirty="0"/>
              <a:t> </a:t>
            </a:r>
            <a:r>
              <a:rPr lang="hr-HR" dirty="0" err="1"/>
              <a:t>equate</a:t>
            </a:r>
            <a:r>
              <a:rPr lang="hr-HR" dirty="0"/>
              <a:t> to </a:t>
            </a:r>
            <a:r>
              <a:rPr lang="hr-HR" dirty="0" err="1"/>
              <a:t>movement</a:t>
            </a:r>
            <a:endParaRPr lang="hr-HR" dirty="0"/>
          </a:p>
          <a:p>
            <a:r>
              <a:rPr lang="hr-HR" dirty="0" err="1"/>
              <a:t>Detection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contours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bounding</a:t>
            </a:r>
            <a:r>
              <a:rPr lang="hr-HR" dirty="0"/>
              <a:t> </a:t>
            </a:r>
            <a:r>
              <a:rPr lang="hr-HR" dirty="0" err="1"/>
              <a:t>box</a:t>
            </a:r>
            <a:r>
              <a:rPr lang="hr-HR" dirty="0"/>
              <a:t> </a:t>
            </a:r>
            <a:r>
              <a:rPr lang="hr-HR" dirty="0" err="1"/>
              <a:t>drawing</a:t>
            </a:r>
            <a:r>
              <a:rPr lang="hr-HR" dirty="0"/>
              <a:t> </a:t>
            </a:r>
            <a:r>
              <a:rPr lang="hr-HR" dirty="0" err="1"/>
              <a:t>similar</a:t>
            </a:r>
            <a:r>
              <a:rPr lang="hr-HR" dirty="0"/>
              <a:t> to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background</a:t>
            </a:r>
            <a:r>
              <a:rPr lang="hr-HR" dirty="0"/>
              <a:t> </a:t>
            </a:r>
            <a:r>
              <a:rPr lang="hr-HR" dirty="0" err="1"/>
              <a:t>subtraction</a:t>
            </a:r>
            <a:r>
              <a:rPr lang="hr-H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10285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OPTICAL FLOW MODEL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657C41D3-F0CD-4C92-BC8C-FFC425C4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93" y="2246245"/>
            <a:ext cx="3619500" cy="2962275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3F6006CF-0E01-4FB5-8AE6-94B8EF34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07" y="2258275"/>
            <a:ext cx="36195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LASIESTA DATASET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08E9867F-CA61-4E83-BA48-9D276081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78" y="2171700"/>
            <a:ext cx="3595705" cy="2941941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8A147667-02DD-4FAC-A8B3-51F54564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61" y="2171700"/>
            <a:ext cx="3595705" cy="29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79B3B32C-3EB0-4C5D-87C8-5655E142EDAB}"/>
              </a:ext>
            </a:extLst>
          </p:cNvPr>
          <p:cNvSpPr/>
          <p:nvPr/>
        </p:nvSpPr>
        <p:spPr>
          <a:xfrm>
            <a:off x="6157519" y="2240473"/>
            <a:ext cx="5226341" cy="2558030"/>
          </a:xfrm>
          <a:prstGeom prst="rect">
            <a:avLst/>
          </a:prstGeom>
          <a:solidFill>
            <a:srgbClr val="4544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ED42FB91-8D39-41F8-AE58-A00C63F50E9E}"/>
              </a:ext>
            </a:extLst>
          </p:cNvPr>
          <p:cNvSpPr/>
          <p:nvPr/>
        </p:nvSpPr>
        <p:spPr>
          <a:xfrm>
            <a:off x="1551963" y="2067349"/>
            <a:ext cx="4051883" cy="3271707"/>
          </a:xfrm>
          <a:prstGeom prst="rect">
            <a:avLst/>
          </a:prstGeom>
          <a:solidFill>
            <a:srgbClr val="4544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ON MOTION DETECTION</a:t>
            </a:r>
          </a:p>
        </p:txBody>
      </p:sp>
      <p:pic>
        <p:nvPicPr>
          <p:cNvPr id="1026" name="Picture 2" descr="You only look once (YOLO) -- (1) | 张 瀚 铎 Zhang Handuo">
            <a:extLst>
              <a:ext uri="{FF2B5EF4-FFF2-40B4-BE49-F238E27FC236}">
                <a16:creationId xmlns:a16="http://schemas.microsoft.com/office/drawing/2014/main" id="{DA532F4F-CE7A-419A-AED4-C702F8CE6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64" y="2240472"/>
            <a:ext cx="3669135" cy="246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F35D589E-7B70-4B4D-87CE-4A234C66D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164" y="2476007"/>
            <a:ext cx="4591050" cy="1390650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C945540D-AA00-4523-8879-F507B434059A}"/>
              </a:ext>
            </a:extLst>
          </p:cNvPr>
          <p:cNvSpPr txBox="1"/>
          <p:nvPr/>
        </p:nvSpPr>
        <p:spPr>
          <a:xfrm>
            <a:off x="1741764" y="4798503"/>
            <a:ext cx="366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i="1" dirty="0">
                <a:solidFill>
                  <a:schemeClr val="bg1"/>
                </a:solidFill>
              </a:rPr>
              <a:t>You </a:t>
            </a:r>
            <a:r>
              <a:rPr lang="hr-HR" i="1" dirty="0" err="1">
                <a:solidFill>
                  <a:schemeClr val="bg1"/>
                </a:solidFill>
              </a:rPr>
              <a:t>Only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Look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Once</a:t>
            </a:r>
            <a:r>
              <a:rPr lang="hr-HR" i="1" dirty="0">
                <a:solidFill>
                  <a:schemeClr val="bg1"/>
                </a:solidFill>
              </a:rPr>
              <a:t> (YOLO)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76F007CC-43EB-4384-B163-1BFB02737E01}"/>
              </a:ext>
            </a:extLst>
          </p:cNvPr>
          <p:cNvSpPr txBox="1"/>
          <p:nvPr/>
        </p:nvSpPr>
        <p:spPr>
          <a:xfrm>
            <a:off x="6475164" y="4047246"/>
            <a:ext cx="459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i="1" dirty="0">
                <a:solidFill>
                  <a:schemeClr val="bg1"/>
                </a:solidFill>
              </a:rPr>
              <a:t>A </a:t>
            </a:r>
            <a:r>
              <a:rPr lang="hr-HR" i="1" dirty="0" err="1">
                <a:solidFill>
                  <a:schemeClr val="bg1"/>
                </a:solidFill>
              </a:rPr>
              <a:t>stretchable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carbon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nanotube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strain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sensor</a:t>
            </a:r>
            <a:r>
              <a:rPr lang="hr-HR" i="1" dirty="0">
                <a:solidFill>
                  <a:schemeClr val="bg1"/>
                </a:solidFill>
              </a:rPr>
              <a:t> for human-</a:t>
            </a:r>
            <a:r>
              <a:rPr lang="hr-HR" i="1" dirty="0" err="1">
                <a:solidFill>
                  <a:schemeClr val="bg1"/>
                </a:solidFill>
              </a:rPr>
              <a:t>motion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detection</a:t>
            </a:r>
            <a:endParaRPr lang="hr-H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74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IMPLEMENTATION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8F27196-5871-46ED-9C59-D1B79430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508" y="2316079"/>
            <a:ext cx="2521016" cy="25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OpenCV">
            <a:extLst>
              <a:ext uri="{FF2B5EF4-FFF2-40B4-BE49-F238E27FC236}">
                <a16:creationId xmlns:a16="http://schemas.microsoft.com/office/drawing/2014/main" id="{B78AAEA6-D3F9-4C37-9C58-8237D819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25" y="1891765"/>
            <a:ext cx="3369644" cy="33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569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LASIESTA DATASET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35E9FB4-CA3E-4791-967E-2F454E5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1807143"/>
            <a:ext cx="2544010" cy="2081463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819CAC14-0F69-44E1-AFC8-6321CAD0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043" y="1807142"/>
            <a:ext cx="2544010" cy="2081463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BBD35A5D-9BA9-4391-9AD5-21DCFCD30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707" y="1807142"/>
            <a:ext cx="2544010" cy="2081463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813301E8-4395-4734-BE1F-E212F65B9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919" y="4090737"/>
            <a:ext cx="2544011" cy="2081463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E3295BA5-482E-4A27-965B-6F10B1E23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043" y="4090737"/>
            <a:ext cx="2544010" cy="2081463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E50FC5B8-0C6A-4D6E-B7F9-FCF950A04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707" y="4090737"/>
            <a:ext cx="2544010" cy="20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0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TESTING METHODOLOGY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29CE0A8C-86D3-4EB9-903C-5C2A38B4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923" y="1758694"/>
            <a:ext cx="2483497" cy="2031575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C31AF3FB-5D31-4990-B07E-5B9BE1B6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95" y="1758694"/>
            <a:ext cx="2483036" cy="2031575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0967BC59-90B3-4904-8DDF-30B93B5AB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818" y="1758693"/>
            <a:ext cx="2475602" cy="203157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E540921C-2EBA-494D-9232-2473905AA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195" y="1758692"/>
            <a:ext cx="2483036" cy="203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5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TESTING METHODOLOGY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3FB0F321-3B6A-4719-B8ED-51FFAA4C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85" y="2171699"/>
            <a:ext cx="1928414" cy="1582531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F591D173-C58C-4EB1-8475-D3A9E37C9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408" y="2171700"/>
            <a:ext cx="1934205" cy="15825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Pravokutnik 4">
                <a:extLst>
                  <a:ext uri="{FF2B5EF4-FFF2-40B4-BE49-F238E27FC236}">
                    <a16:creationId xmlns:a16="http://schemas.microsoft.com/office/drawing/2014/main" id="{AA22E00A-8E21-4309-A6A6-1839EB80F499}"/>
                  </a:ext>
                </a:extLst>
              </p:cNvPr>
              <p:cNvSpPr/>
              <p:nvPr/>
            </p:nvSpPr>
            <p:spPr>
              <a:xfrm>
                <a:off x="1693124" y="1554224"/>
                <a:ext cx="3261599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𝐵𝐵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hr-HR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𝑎𝑏𝑠</m:t>
                      </m:r>
                      <m:d>
                        <m:d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𝐵𝐵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hr-HR" i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𝐵𝐵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5" name="Pravokutnik 4">
                <a:extLst>
                  <a:ext uri="{FF2B5EF4-FFF2-40B4-BE49-F238E27FC236}">
                    <a16:creationId xmlns:a16="http://schemas.microsoft.com/office/drawing/2014/main" id="{AA22E00A-8E21-4309-A6A6-1839EB80F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24" y="1554224"/>
                <a:ext cx="3261599" cy="411651"/>
              </a:xfrm>
              <a:prstGeom prst="rect">
                <a:avLst/>
              </a:prstGeom>
              <a:blipFill>
                <a:blip r:embed="rId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ravokutnik 9">
                <a:extLst>
                  <a:ext uri="{FF2B5EF4-FFF2-40B4-BE49-F238E27FC236}">
                    <a16:creationId xmlns:a16="http://schemas.microsoft.com/office/drawing/2014/main" id="{B7BF2A2C-8867-4E73-95AE-C163851E3AFE}"/>
                  </a:ext>
                </a:extLst>
              </p:cNvPr>
              <p:cNvSpPr/>
              <p:nvPr/>
            </p:nvSpPr>
            <p:spPr>
              <a:xfrm>
                <a:off x="4001631" y="2778299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0" name="Pravokutnik 9">
                <a:extLst>
                  <a:ext uri="{FF2B5EF4-FFF2-40B4-BE49-F238E27FC236}">
                    <a16:creationId xmlns:a16="http://schemas.microsoft.com/office/drawing/2014/main" id="{B7BF2A2C-8867-4E73-95AE-C163851E3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31" y="2778299"/>
                <a:ext cx="4154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Pravokutnik 10">
                <a:extLst>
                  <a:ext uri="{FF2B5EF4-FFF2-40B4-BE49-F238E27FC236}">
                    <a16:creationId xmlns:a16="http://schemas.microsoft.com/office/drawing/2014/main" id="{C6D86FEC-54E8-48F2-B576-DBB7CB959689}"/>
                  </a:ext>
                </a:extLst>
              </p:cNvPr>
              <p:cNvSpPr/>
              <p:nvPr/>
            </p:nvSpPr>
            <p:spPr>
              <a:xfrm>
                <a:off x="6700473" y="2778299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1" name="Pravokutnik 10">
                <a:extLst>
                  <a:ext uri="{FF2B5EF4-FFF2-40B4-BE49-F238E27FC236}">
                    <a16:creationId xmlns:a16="http://schemas.microsoft.com/office/drawing/2014/main" id="{C6D86FEC-54E8-48F2-B576-DBB7CB959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473" y="2778299"/>
                <a:ext cx="4154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lika 11">
            <a:extLst>
              <a:ext uri="{FF2B5EF4-FFF2-40B4-BE49-F238E27FC236}">
                <a16:creationId xmlns:a16="http://schemas.microsoft.com/office/drawing/2014/main" id="{F3E6CFFD-50A6-457C-BE8D-78EB603F7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286" y="2171698"/>
            <a:ext cx="1934205" cy="15825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Pravokutnik 12">
                <a:extLst>
                  <a:ext uri="{FF2B5EF4-FFF2-40B4-BE49-F238E27FC236}">
                    <a16:creationId xmlns:a16="http://schemas.microsoft.com/office/drawing/2014/main" id="{9A1A8135-6C2D-41F3-AB06-F1CFE1540503}"/>
                  </a:ext>
                </a:extLst>
              </p:cNvPr>
              <p:cNvSpPr/>
              <p:nvPr/>
            </p:nvSpPr>
            <p:spPr>
              <a:xfrm>
                <a:off x="1693124" y="4088574"/>
                <a:ext cx="283949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𝐵𝐵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𝑢𝑛𝑖𝑜𝑛</m:t>
                          </m:r>
                        </m:sub>
                      </m:sSub>
                      <m:r>
                        <a:rPr lang="hr-HR" i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𝐵𝐵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hr-HR" i="0">
                          <a:latin typeface="Cambria Math" panose="02040503050406030204" pitchFamily="18" charset="0"/>
                        </a:rPr>
                        <m:t> ∪ </m:t>
                      </m:r>
                      <m:sSub>
                        <m:sSub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𝐵𝐵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𝑒𝑠𝑡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3" name="Pravokutnik 12">
                <a:extLst>
                  <a:ext uri="{FF2B5EF4-FFF2-40B4-BE49-F238E27FC236}">
                    <a16:creationId xmlns:a16="http://schemas.microsoft.com/office/drawing/2014/main" id="{9A1A8135-6C2D-41F3-AB06-F1CFE1540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24" y="4088574"/>
                <a:ext cx="2839495" cy="391902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Slika 13">
            <a:extLst>
              <a:ext uri="{FF2B5EF4-FFF2-40B4-BE49-F238E27FC236}">
                <a16:creationId xmlns:a16="http://schemas.microsoft.com/office/drawing/2014/main" id="{3FC17067-2D4B-400A-8509-0E9ADF39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01" y="4686300"/>
            <a:ext cx="1928414" cy="1582531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F5DCF6C3-F274-4115-B1CF-D8EA4DAF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50" y="4686300"/>
            <a:ext cx="1934205" cy="15825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Pravokutnik 15">
                <a:extLst>
                  <a:ext uri="{FF2B5EF4-FFF2-40B4-BE49-F238E27FC236}">
                    <a16:creationId xmlns:a16="http://schemas.microsoft.com/office/drawing/2014/main" id="{1309CD14-0AAE-4F9F-9E53-2426F8BE568B}"/>
                  </a:ext>
                </a:extLst>
              </p:cNvPr>
              <p:cNvSpPr/>
              <p:nvPr/>
            </p:nvSpPr>
            <p:spPr>
              <a:xfrm>
                <a:off x="4009646" y="5292899"/>
                <a:ext cx="399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>
                          <a:latin typeface="Cambria Math" panose="02040503050406030204" pitchFamily="18" charset="0"/>
                        </a:rPr>
                        <m:t>∪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6" name="Pravokutnik 15">
                <a:extLst>
                  <a:ext uri="{FF2B5EF4-FFF2-40B4-BE49-F238E27FC236}">
                    <a16:creationId xmlns:a16="http://schemas.microsoft.com/office/drawing/2014/main" id="{1309CD14-0AAE-4F9F-9E53-2426F8BE5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646" y="5292899"/>
                <a:ext cx="39946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Pravokutnik 16">
                <a:extLst>
                  <a:ext uri="{FF2B5EF4-FFF2-40B4-BE49-F238E27FC236}">
                    <a16:creationId xmlns:a16="http://schemas.microsoft.com/office/drawing/2014/main" id="{B0D11E89-C3E9-4D53-986E-C4D6F8E3B95A}"/>
                  </a:ext>
                </a:extLst>
              </p:cNvPr>
              <p:cNvSpPr/>
              <p:nvPr/>
            </p:nvSpPr>
            <p:spPr>
              <a:xfrm>
                <a:off x="6700473" y="5292901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17" name="Pravokutnik 16">
                <a:extLst>
                  <a:ext uri="{FF2B5EF4-FFF2-40B4-BE49-F238E27FC236}">
                    <a16:creationId xmlns:a16="http://schemas.microsoft.com/office/drawing/2014/main" id="{B0D11E89-C3E9-4D53-986E-C4D6F8E3B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473" y="5292901"/>
                <a:ext cx="4154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Slika 17">
            <a:extLst>
              <a:ext uri="{FF2B5EF4-FFF2-40B4-BE49-F238E27FC236}">
                <a16:creationId xmlns:a16="http://schemas.microsoft.com/office/drawing/2014/main" id="{1752C67D-878A-445F-A018-CBF45ABFE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6285" y="4686300"/>
            <a:ext cx="1934205" cy="15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0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TESTING 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Pravokutnik 4">
                <a:extLst>
                  <a:ext uri="{FF2B5EF4-FFF2-40B4-BE49-F238E27FC236}">
                    <a16:creationId xmlns:a16="http://schemas.microsoft.com/office/drawing/2014/main" id="{AA22E00A-8E21-4309-A6A6-1839EB80F499}"/>
                  </a:ext>
                </a:extLst>
              </p:cNvPr>
              <p:cNvSpPr/>
              <p:nvPr/>
            </p:nvSpPr>
            <p:spPr>
              <a:xfrm>
                <a:off x="5521446" y="4785550"/>
                <a:ext cx="1597873" cy="99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hr-HR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r-HR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r-HR" i="1">
                                      <a:latin typeface="Cambria Math" panose="02040503050406030204" pitchFamily="18" charset="0"/>
                                    </a:rPr>
                                    <m:t>𝐵𝐵</m:t>
                                  </m:r>
                                </m:e>
                                <m:sub>
                                  <m:r>
                                    <a:rPr lang="hr-HR" i="1">
                                      <a:latin typeface="Cambria Math" panose="02040503050406030204" pitchFamily="18" charset="0"/>
                                    </a:rPr>
                                    <m:t>𝑑𝑖𝑓𝑓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𝐵𝐵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𝑢𝑛𝑖𝑜𝑛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r-HR" b="0" dirty="0"/>
              </a:p>
              <a:p>
                <a:endParaRPr lang="hr-HR" dirty="0"/>
              </a:p>
            </p:txBody>
          </p:sp>
        </mc:Choice>
        <mc:Fallback>
          <p:sp>
            <p:nvSpPr>
              <p:cNvPr id="5" name="Pravokutnik 4">
                <a:extLst>
                  <a:ext uri="{FF2B5EF4-FFF2-40B4-BE49-F238E27FC236}">
                    <a16:creationId xmlns:a16="http://schemas.microsoft.com/office/drawing/2014/main" id="{AA22E00A-8E21-4309-A6A6-1839EB80F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446" y="4785550"/>
                <a:ext cx="1597873" cy="994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lika 11">
            <a:extLst>
              <a:ext uri="{FF2B5EF4-FFF2-40B4-BE49-F238E27FC236}">
                <a16:creationId xmlns:a16="http://schemas.microsoft.com/office/drawing/2014/main" id="{F3E6CFFD-50A6-457C-BE8D-78EB603F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655" y="1777064"/>
            <a:ext cx="2950791" cy="2414283"/>
          </a:xfrm>
          <a:prstGeom prst="rect">
            <a:avLst/>
          </a:prstGeom>
        </p:spPr>
      </p:pic>
      <p:pic>
        <p:nvPicPr>
          <p:cNvPr id="18" name="Slika 17">
            <a:extLst>
              <a:ext uri="{FF2B5EF4-FFF2-40B4-BE49-F238E27FC236}">
                <a16:creationId xmlns:a16="http://schemas.microsoft.com/office/drawing/2014/main" id="{1752C67D-878A-445F-A018-CBF45ABFE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603" y="1777063"/>
            <a:ext cx="2950791" cy="24142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Pravokutnik 2">
                <a:extLst>
                  <a:ext uri="{FF2B5EF4-FFF2-40B4-BE49-F238E27FC236}">
                    <a16:creationId xmlns:a16="http://schemas.microsoft.com/office/drawing/2014/main" id="{0BE1734F-8365-425C-BC70-4D6CFA88AF4E}"/>
                  </a:ext>
                </a:extLst>
              </p:cNvPr>
              <p:cNvSpPr/>
              <p:nvPr/>
            </p:nvSpPr>
            <p:spPr>
              <a:xfrm>
                <a:off x="5296704" y="5987534"/>
                <a:ext cx="2047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r-HR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hr-HR" i="0">
                          <a:latin typeface="Cambria Math" panose="02040503050406030204" pitchFamily="18" charset="0"/>
                        </a:rPr>
                        <m:t>ccuracy</m:t>
                      </m:r>
                      <m:r>
                        <a:rPr lang="hr-HR" i="0">
                          <a:latin typeface="Cambria Math" panose="02040503050406030204" pitchFamily="18" charset="0"/>
                        </a:rPr>
                        <m:t> = 1 – </m:t>
                      </m:r>
                      <m:r>
                        <m:rPr>
                          <m:sty m:val="p"/>
                        </m:rPr>
                        <a:rPr lang="hr-HR" i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hr-H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3" name="Pravokutnik 2">
                <a:extLst>
                  <a:ext uri="{FF2B5EF4-FFF2-40B4-BE49-F238E27FC236}">
                    <a16:creationId xmlns:a16="http://schemas.microsoft.com/office/drawing/2014/main" id="{0BE1734F-8365-425C-BC70-4D6CFA88A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704" y="5987534"/>
                <a:ext cx="204735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Pravokutnik 19">
                <a:extLst>
                  <a:ext uri="{FF2B5EF4-FFF2-40B4-BE49-F238E27FC236}">
                    <a16:creationId xmlns:a16="http://schemas.microsoft.com/office/drawing/2014/main" id="{C2A67BA5-7F4C-4A2D-99AD-3C3166123E33}"/>
                  </a:ext>
                </a:extLst>
              </p:cNvPr>
              <p:cNvSpPr/>
              <p:nvPr/>
            </p:nvSpPr>
            <p:spPr>
              <a:xfrm>
                <a:off x="5964451" y="2765903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>
          <p:sp>
            <p:nvSpPr>
              <p:cNvPr id="20" name="Pravokutnik 19">
                <a:extLst>
                  <a:ext uri="{FF2B5EF4-FFF2-40B4-BE49-F238E27FC236}">
                    <a16:creationId xmlns:a16="http://schemas.microsoft.com/office/drawing/2014/main" id="{C2A67BA5-7F4C-4A2D-99AD-3C3166123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451" y="2765903"/>
                <a:ext cx="356188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8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RESULTS</a:t>
            </a:r>
          </a:p>
        </p:txBody>
      </p:sp>
      <p:graphicFrame>
        <p:nvGraphicFramePr>
          <p:cNvPr id="3" name="Tablica 2">
            <a:extLst>
              <a:ext uri="{FF2B5EF4-FFF2-40B4-BE49-F238E27FC236}">
                <a16:creationId xmlns:a16="http://schemas.microsoft.com/office/drawing/2014/main" id="{84D6B468-D740-489A-A620-FBE9FE411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858235"/>
              </p:ext>
            </p:extLst>
          </p:nvPr>
        </p:nvGraphicFramePr>
        <p:xfrm>
          <a:off x="2727124" y="3065688"/>
          <a:ext cx="7793288" cy="1485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8291">
                  <a:extLst>
                    <a:ext uri="{9D8B030D-6E8A-4147-A177-3AD203B41FA5}">
                      <a16:colId xmlns:a16="http://schemas.microsoft.com/office/drawing/2014/main" val="1820135689"/>
                    </a:ext>
                  </a:extLst>
                </a:gridCol>
                <a:gridCol w="3126947">
                  <a:extLst>
                    <a:ext uri="{9D8B030D-6E8A-4147-A177-3AD203B41FA5}">
                      <a16:colId xmlns:a16="http://schemas.microsoft.com/office/drawing/2014/main" val="3131270645"/>
                    </a:ext>
                  </a:extLst>
                </a:gridCol>
                <a:gridCol w="2598050">
                  <a:extLst>
                    <a:ext uri="{9D8B030D-6E8A-4147-A177-3AD203B41FA5}">
                      <a16:colId xmlns:a16="http://schemas.microsoft.com/office/drawing/2014/main" val="2143618675"/>
                    </a:ext>
                  </a:extLst>
                </a:gridCol>
              </a:tblGrid>
              <a:tr h="3666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Accuracy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Relative Accuracy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3891354"/>
                  </a:ext>
                </a:extLst>
              </a:tr>
              <a:tr h="75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Background Subtraction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0.7350135556697914</a:t>
                      </a:r>
                      <a:endParaRPr lang="hr-H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0.5734853744366488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645264"/>
                  </a:ext>
                </a:extLst>
              </a:tr>
              <a:tr h="3666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Optical Flow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0.6287926276670289</a:t>
                      </a:r>
                      <a:endParaRPr lang="hr-H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0.424651775566147</a:t>
                      </a:r>
                      <a:endParaRPr lang="hr-H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158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06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B717946B-CBF7-4DBA-B82B-53058CB8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762125"/>
            <a:ext cx="4124325" cy="3333750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EC5AC5D0-49AB-40A6-B59F-55874A42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1762125"/>
            <a:ext cx="4162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2564CD4-395A-4FF1-9E3C-213DA2F8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31" y="1942299"/>
            <a:ext cx="4399398" cy="3608246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6BF3C5FD-2973-49FB-B63C-B5BDDD8D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90" y="1942299"/>
            <a:ext cx="4399398" cy="36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1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AC904287-853C-4630-9169-88F4C7D6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53" y="2171700"/>
            <a:ext cx="4191000" cy="3162300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5C0BAA03-C1FA-47FE-A579-BB431AD6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30" y="2199573"/>
            <a:ext cx="4191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4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DD93FE2E-6D9C-4EB0-ADF2-3C293AFF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95" y="1808847"/>
            <a:ext cx="3781425" cy="3067050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7E516F60-E520-40C4-9C5B-E9F826D8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808847"/>
            <a:ext cx="37814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7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5B51701-A8A3-416E-B70B-3D0E093C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PROJECT GOALS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EEBEF1C-67FA-430E-B7D6-648BDE9C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err="1"/>
              <a:t>Detect</a:t>
            </a:r>
            <a:r>
              <a:rPr lang="hr-HR" dirty="0"/>
              <a:t> </a:t>
            </a:r>
            <a:r>
              <a:rPr lang="hr-HR" dirty="0" err="1"/>
              <a:t>movement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objects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video </a:t>
            </a:r>
            <a:r>
              <a:rPr lang="hr-HR" dirty="0" err="1"/>
              <a:t>sequences</a:t>
            </a:r>
            <a:r>
              <a:rPr lang="hr-HR" dirty="0"/>
              <a:t> (</a:t>
            </a:r>
            <a:r>
              <a:rPr lang="hr-HR" dirty="0">
                <a:solidFill>
                  <a:schemeClr val="accent1"/>
                </a:solidFill>
              </a:rPr>
              <a:t>no</a:t>
            </a:r>
            <a:r>
              <a:rPr lang="hr-HR" dirty="0"/>
              <a:t> </a:t>
            </a:r>
            <a:r>
              <a:rPr lang="hr-HR" dirty="0" err="1">
                <a:solidFill>
                  <a:schemeClr val="accent1"/>
                </a:solidFill>
              </a:rPr>
              <a:t>object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>
                <a:solidFill>
                  <a:schemeClr val="accent1"/>
                </a:solidFill>
              </a:rPr>
              <a:t>classification</a:t>
            </a:r>
            <a:r>
              <a:rPr lang="hr-HR" dirty="0"/>
              <a:t>)</a:t>
            </a:r>
          </a:p>
          <a:p>
            <a:r>
              <a:rPr lang="hr-HR" dirty="0" err="1"/>
              <a:t>Draw</a:t>
            </a:r>
            <a:r>
              <a:rPr lang="hr-HR" dirty="0"/>
              <a:t> a </a:t>
            </a:r>
            <a:r>
              <a:rPr lang="hr-HR" dirty="0" err="1">
                <a:solidFill>
                  <a:schemeClr val="accent1"/>
                </a:solidFill>
              </a:rPr>
              <a:t>bounding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>
                <a:solidFill>
                  <a:schemeClr val="accent1"/>
                </a:solidFill>
              </a:rPr>
              <a:t>box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/>
              <a:t>around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moving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as </a:t>
            </a:r>
            <a:r>
              <a:rPr lang="hr-HR" dirty="0" err="1"/>
              <a:t>long</a:t>
            </a:r>
            <a:r>
              <a:rPr lang="hr-HR" dirty="0"/>
              <a:t> as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moves</a:t>
            </a:r>
            <a:endParaRPr lang="hr-HR" dirty="0"/>
          </a:p>
          <a:p>
            <a:endParaRPr lang="hr-HR" dirty="0"/>
          </a:p>
          <a:p>
            <a:pPr marL="0" indent="0">
              <a:buNone/>
            </a:pPr>
            <a:endParaRPr lang="hr-HR" dirty="0"/>
          </a:p>
          <a:p>
            <a:r>
              <a:rPr lang="hr-HR" dirty="0" err="1"/>
              <a:t>Presumption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</a:t>
            </a:r>
            <a:r>
              <a:rPr lang="hr-HR" dirty="0" err="1"/>
              <a:t>static</a:t>
            </a:r>
            <a:r>
              <a:rPr lang="hr-HR" dirty="0"/>
              <a:t> </a:t>
            </a:r>
            <a:r>
              <a:rPr lang="hr-HR" dirty="0" err="1"/>
              <a:t>camera</a:t>
            </a:r>
            <a:r>
              <a:rPr lang="hr-HR" dirty="0"/>
              <a:t> (IE, </a:t>
            </a:r>
            <a:r>
              <a:rPr lang="hr-HR" dirty="0" err="1"/>
              <a:t>security</a:t>
            </a:r>
            <a:r>
              <a:rPr lang="hr-HR" dirty="0"/>
              <a:t> </a:t>
            </a:r>
            <a:r>
              <a:rPr lang="hr-HR" dirty="0" err="1"/>
              <a:t>cameras</a:t>
            </a:r>
            <a:r>
              <a:rPr lang="hr-HR" dirty="0"/>
              <a:t>)</a:t>
            </a:r>
          </a:p>
          <a:p>
            <a:r>
              <a:rPr lang="hr-HR" dirty="0" err="1"/>
              <a:t>Learning</a:t>
            </a:r>
            <a:r>
              <a:rPr lang="hr-HR" dirty="0"/>
              <a:t>-free</a:t>
            </a:r>
          </a:p>
          <a:p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 </a:t>
            </a:r>
            <a:r>
              <a:rPr lang="hr-HR" dirty="0" err="1"/>
              <a:t>information</a:t>
            </a:r>
            <a:r>
              <a:rPr lang="hr-HR" dirty="0"/>
              <a:t> </a:t>
            </a:r>
            <a:r>
              <a:rPr lang="hr-HR" dirty="0" err="1"/>
              <a:t>present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footage</a:t>
            </a:r>
            <a:r>
              <a:rPr lang="hr-HR" dirty="0"/>
              <a:t> </a:t>
            </a:r>
            <a:r>
              <a:rPr lang="hr-HR" dirty="0" err="1"/>
              <a:t>itself</a:t>
            </a:r>
            <a:r>
              <a:rPr lang="hr-HR" dirty="0"/>
              <a:t> (</a:t>
            </a:r>
            <a:r>
              <a:rPr lang="hr-HR" dirty="0">
                <a:solidFill>
                  <a:schemeClr val="accent1"/>
                </a:solidFill>
              </a:rPr>
              <a:t>no </a:t>
            </a:r>
            <a:r>
              <a:rPr lang="hr-HR" dirty="0" err="1">
                <a:solidFill>
                  <a:schemeClr val="accent1"/>
                </a:solidFill>
              </a:rPr>
              <a:t>additional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 err="1">
                <a:solidFill>
                  <a:schemeClr val="accent1"/>
                </a:solidFill>
              </a:rPr>
              <a:t>sensor</a:t>
            </a:r>
            <a:r>
              <a:rPr lang="hr-HR" dirty="0">
                <a:solidFill>
                  <a:schemeClr val="accent1"/>
                </a:solidFill>
              </a:rPr>
              <a:t> info</a:t>
            </a:r>
            <a:r>
              <a:rPr lang="hr-HR" dirty="0"/>
              <a:t>)</a:t>
            </a:r>
          </a:p>
          <a:p>
            <a:r>
              <a:rPr lang="hr-HR" dirty="0"/>
              <a:t>Real-time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1597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OBSERVATIONS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D7B495B2-9483-4859-B02A-CDDF6599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63" y="1545304"/>
            <a:ext cx="2823417" cy="2321795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6B3E5B2F-F29C-4479-88ED-729B41398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579" y="1545303"/>
            <a:ext cx="2823418" cy="2321796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6F08AE7C-A9AE-4788-8AFC-EA5769B99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63" y="4013234"/>
            <a:ext cx="2848827" cy="2321794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19D89446-4CB9-4ED2-8332-5EE31D941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753" y="4015339"/>
            <a:ext cx="2846244" cy="23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16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61110"/>
            <a:ext cx="9601200" cy="1485900"/>
          </a:xfrm>
        </p:spPr>
        <p:txBody>
          <a:bodyPr/>
          <a:lstStyle/>
          <a:p>
            <a:pPr algn="ctr"/>
            <a:r>
              <a:rPr lang="hr-HR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45810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avokutnik 5">
            <a:extLst>
              <a:ext uri="{FF2B5EF4-FFF2-40B4-BE49-F238E27FC236}">
                <a16:creationId xmlns:a16="http://schemas.microsoft.com/office/drawing/2014/main" id="{49541604-466A-4E3A-AC18-F3DF20C78681}"/>
              </a:ext>
            </a:extLst>
          </p:cNvPr>
          <p:cNvSpPr/>
          <p:nvPr/>
        </p:nvSpPr>
        <p:spPr>
          <a:xfrm>
            <a:off x="1551963" y="2067349"/>
            <a:ext cx="9601200" cy="3271707"/>
          </a:xfrm>
          <a:prstGeom prst="rect">
            <a:avLst/>
          </a:prstGeom>
          <a:solidFill>
            <a:srgbClr val="4544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PROJECT GOALS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0454A86B-2292-4693-B15C-29AFAEB3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47" y="2413212"/>
            <a:ext cx="2483497" cy="2031575"/>
          </a:xfrm>
          <a:prstGeom prst="rect">
            <a:avLst/>
          </a:prstGeom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7D90538E-9CA8-456E-9B05-C0F6D528C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25" y="2413212"/>
            <a:ext cx="2475205" cy="2031575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B89F44C4-044B-4BB5-924C-5D0FA3092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61" y="2413212"/>
            <a:ext cx="2489513" cy="2031576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48BE4463-7E5E-4F9C-8001-DDB16820B2F9}"/>
              </a:ext>
            </a:extLst>
          </p:cNvPr>
          <p:cNvSpPr txBox="1"/>
          <p:nvPr/>
        </p:nvSpPr>
        <p:spPr>
          <a:xfrm>
            <a:off x="1776326" y="4707255"/>
            <a:ext cx="89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i="1" dirty="0">
                <a:solidFill>
                  <a:schemeClr val="bg1"/>
                </a:solidFill>
              </a:rPr>
              <a:t>An </a:t>
            </a:r>
            <a:r>
              <a:rPr lang="hr-HR" i="1" dirty="0" err="1">
                <a:solidFill>
                  <a:schemeClr val="bg1"/>
                </a:solidFill>
              </a:rPr>
              <a:t>example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of</a:t>
            </a:r>
            <a:r>
              <a:rPr lang="hr-HR" i="1" dirty="0">
                <a:solidFill>
                  <a:schemeClr val="bg1"/>
                </a:solidFill>
              </a:rPr>
              <a:t> </a:t>
            </a:r>
            <a:r>
              <a:rPr lang="hr-HR" i="1" dirty="0" err="1">
                <a:solidFill>
                  <a:schemeClr val="bg1"/>
                </a:solidFill>
              </a:rPr>
              <a:t>our</a:t>
            </a:r>
            <a:r>
              <a:rPr lang="hr-HR" i="1" dirty="0">
                <a:solidFill>
                  <a:schemeClr val="bg1"/>
                </a:solidFill>
              </a:rPr>
              <a:t> ideal </a:t>
            </a:r>
            <a:r>
              <a:rPr lang="hr-HR" i="1" dirty="0" err="1">
                <a:solidFill>
                  <a:schemeClr val="bg1"/>
                </a:solidFill>
              </a:rPr>
              <a:t>solution</a:t>
            </a:r>
            <a:endParaRPr lang="hr-H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3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avokutnik 13">
            <a:extLst>
              <a:ext uri="{FF2B5EF4-FFF2-40B4-BE49-F238E27FC236}">
                <a16:creationId xmlns:a16="http://schemas.microsoft.com/office/drawing/2014/main" id="{5EEC3247-6C5E-4917-BA37-15FA4F88E7BB}"/>
              </a:ext>
            </a:extLst>
          </p:cNvPr>
          <p:cNvSpPr/>
          <p:nvPr/>
        </p:nvSpPr>
        <p:spPr>
          <a:xfrm>
            <a:off x="6453055" y="1577130"/>
            <a:ext cx="5030598" cy="5025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TWO METHODS</a:t>
            </a:r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C59A247C-DA43-4BE4-BD87-1D480594F0FD}"/>
              </a:ext>
            </a:extLst>
          </p:cNvPr>
          <p:cNvGrpSpPr/>
          <p:nvPr/>
        </p:nvGrpSpPr>
        <p:grpSpPr>
          <a:xfrm>
            <a:off x="1065402" y="1577130"/>
            <a:ext cx="5030598" cy="5025006"/>
            <a:chOff x="1065402" y="1577130"/>
            <a:chExt cx="5030598" cy="5025006"/>
          </a:xfrm>
        </p:grpSpPr>
        <p:sp>
          <p:nvSpPr>
            <p:cNvPr id="13" name="Pravokutnik 12">
              <a:extLst>
                <a:ext uri="{FF2B5EF4-FFF2-40B4-BE49-F238E27FC236}">
                  <a16:creationId xmlns:a16="http://schemas.microsoft.com/office/drawing/2014/main" id="{F6E15EAF-E6B3-4DC7-AC97-BB3188C920EF}"/>
                </a:ext>
              </a:extLst>
            </p:cNvPr>
            <p:cNvSpPr/>
            <p:nvPr/>
          </p:nvSpPr>
          <p:spPr>
            <a:xfrm>
              <a:off x="1065402" y="1577130"/>
              <a:ext cx="5030598" cy="50250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7" name="TekstniOkvir 6">
              <a:extLst>
                <a:ext uri="{FF2B5EF4-FFF2-40B4-BE49-F238E27FC236}">
                  <a16:creationId xmlns:a16="http://schemas.microsoft.com/office/drawing/2014/main" id="{F5A972DA-4A1E-45FE-A0B1-86F47E311E05}"/>
                </a:ext>
              </a:extLst>
            </p:cNvPr>
            <p:cNvSpPr txBox="1"/>
            <p:nvPr/>
          </p:nvSpPr>
          <p:spPr>
            <a:xfrm>
              <a:off x="1746133" y="3551024"/>
              <a:ext cx="36691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3200" dirty="0">
                  <a:solidFill>
                    <a:schemeClr val="tx2"/>
                  </a:solidFill>
                </a:rPr>
                <a:t>BACKGROUND SUBTRACTION</a:t>
              </a:r>
            </a:p>
          </p:txBody>
        </p:sp>
      </p:grp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2A47C4DF-EF6D-4CE2-9AC3-EA62953955B1}"/>
              </a:ext>
            </a:extLst>
          </p:cNvPr>
          <p:cNvSpPr txBox="1"/>
          <p:nvPr/>
        </p:nvSpPr>
        <p:spPr>
          <a:xfrm>
            <a:off x="7133787" y="3797245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OPTICAL FLOW</a:t>
            </a:r>
          </a:p>
        </p:txBody>
      </p:sp>
    </p:spTree>
    <p:extLst>
      <p:ext uri="{BB962C8B-B14F-4D97-AF65-F5344CB8AC3E}">
        <p14:creationId xmlns:p14="http://schemas.microsoft.com/office/powerpoint/2010/main" val="59323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22422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BACKGROUND SUBTRACTION MODEL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1B22D68-5E40-41D9-B374-162F6B86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630" y="2707109"/>
            <a:ext cx="2524125" cy="1704975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A2EA4454-0D0B-42F5-90FA-F99BF126C6E6}"/>
              </a:ext>
            </a:extLst>
          </p:cNvPr>
          <p:cNvSpPr txBox="1"/>
          <p:nvPr/>
        </p:nvSpPr>
        <p:spPr>
          <a:xfrm>
            <a:off x="4774124" y="4504363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BACKGROUND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3E38D204-801A-4F47-91CD-A6CD42DC7027}"/>
              </a:ext>
            </a:extLst>
          </p:cNvPr>
          <p:cNvSpPr txBox="1"/>
          <p:nvPr/>
        </p:nvSpPr>
        <p:spPr>
          <a:xfrm>
            <a:off x="1164802" y="4504364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VIDEO FRAME</a:t>
            </a:r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3736C8EA-656B-4971-9308-57A4B0652590}"/>
              </a:ext>
            </a:extLst>
          </p:cNvPr>
          <p:cNvSpPr txBox="1"/>
          <p:nvPr/>
        </p:nvSpPr>
        <p:spPr>
          <a:xfrm>
            <a:off x="4014984" y="3262446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-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7AB2FBA0-4CB7-4CAA-8273-03515E163B93}"/>
              </a:ext>
            </a:extLst>
          </p:cNvPr>
          <p:cNvSpPr txBox="1"/>
          <p:nvPr/>
        </p:nvSpPr>
        <p:spPr>
          <a:xfrm>
            <a:off x="7555477" y="3262446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=</a:t>
            </a:r>
          </a:p>
        </p:txBody>
      </p: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2E2FBF44-D71E-4A7D-9EE2-CDFAE058668F}"/>
              </a:ext>
            </a:extLst>
          </p:cNvPr>
          <p:cNvSpPr txBox="1"/>
          <p:nvPr/>
        </p:nvSpPr>
        <p:spPr>
          <a:xfrm>
            <a:off x="8179863" y="4504363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FOREGROUND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FF17A25F-1911-4CEC-AB9E-6451A7B0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684" y="2707109"/>
            <a:ext cx="2557463" cy="1704975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A2E6E116-6D29-480B-B573-9FE35D0E1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367" y="2734953"/>
            <a:ext cx="2524125" cy="16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BACKGROUND SUBTRACTION MODEL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1B22D68-5E40-41D9-B374-162F6B86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630" y="2707109"/>
            <a:ext cx="2524125" cy="1704975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A2EA4454-0D0B-42F5-90FA-F99BF126C6E6}"/>
              </a:ext>
            </a:extLst>
          </p:cNvPr>
          <p:cNvSpPr txBox="1"/>
          <p:nvPr/>
        </p:nvSpPr>
        <p:spPr>
          <a:xfrm>
            <a:off x="4774124" y="4504363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BACKGROUND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3E38D204-801A-4F47-91CD-A6CD42DC7027}"/>
              </a:ext>
            </a:extLst>
          </p:cNvPr>
          <p:cNvSpPr txBox="1"/>
          <p:nvPr/>
        </p:nvSpPr>
        <p:spPr>
          <a:xfrm>
            <a:off x="1164802" y="4504364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VIDEO FRAME</a:t>
            </a:r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3736C8EA-656B-4971-9308-57A4B0652590}"/>
              </a:ext>
            </a:extLst>
          </p:cNvPr>
          <p:cNvSpPr txBox="1"/>
          <p:nvPr/>
        </p:nvSpPr>
        <p:spPr>
          <a:xfrm>
            <a:off x="4014984" y="3262446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-</a:t>
            </a:r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7AB2FBA0-4CB7-4CAA-8273-03515E163B93}"/>
              </a:ext>
            </a:extLst>
          </p:cNvPr>
          <p:cNvSpPr txBox="1"/>
          <p:nvPr/>
        </p:nvSpPr>
        <p:spPr>
          <a:xfrm>
            <a:off x="7555477" y="3262446"/>
            <a:ext cx="1637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=</a:t>
            </a:r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BEFE104-79F2-45E3-A4AF-EC90CBE53E75}"/>
              </a:ext>
            </a:extLst>
          </p:cNvPr>
          <p:cNvGrpSpPr/>
          <p:nvPr/>
        </p:nvGrpSpPr>
        <p:grpSpPr>
          <a:xfrm>
            <a:off x="8179863" y="2734953"/>
            <a:ext cx="3669135" cy="2354185"/>
            <a:chOff x="8179863" y="2734953"/>
            <a:chExt cx="3669135" cy="2354185"/>
          </a:xfrm>
        </p:grpSpPr>
        <p:sp>
          <p:nvSpPr>
            <p:cNvPr id="12" name="TekstniOkvir 11">
              <a:extLst>
                <a:ext uri="{FF2B5EF4-FFF2-40B4-BE49-F238E27FC236}">
                  <a16:creationId xmlns:a16="http://schemas.microsoft.com/office/drawing/2014/main" id="{AF1F2B74-B387-4D00-B567-B090B6C838FD}"/>
                </a:ext>
              </a:extLst>
            </p:cNvPr>
            <p:cNvSpPr txBox="1"/>
            <p:nvPr/>
          </p:nvSpPr>
          <p:spPr>
            <a:xfrm>
              <a:off x="8179863" y="4504363"/>
              <a:ext cx="3669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3200" dirty="0">
                  <a:solidFill>
                    <a:schemeClr val="tx2"/>
                  </a:solidFill>
                </a:rPr>
                <a:t>FOREGROUND</a:t>
              </a:r>
            </a:p>
          </p:txBody>
        </p:sp>
        <p:pic>
          <p:nvPicPr>
            <p:cNvPr id="13" name="Slika 12">
              <a:extLst>
                <a:ext uri="{FF2B5EF4-FFF2-40B4-BE49-F238E27FC236}">
                  <a16:creationId xmlns:a16="http://schemas.microsoft.com/office/drawing/2014/main" id="{AB3FF1A5-C086-46AD-AD73-9D496D60A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2367" y="2734953"/>
              <a:ext cx="2524125" cy="1677131"/>
            </a:xfrm>
            <a:prstGeom prst="rect">
              <a:avLst/>
            </a:prstGeom>
          </p:spPr>
        </p:pic>
      </p:grpSp>
      <p:pic>
        <p:nvPicPr>
          <p:cNvPr id="15" name="Slika 14">
            <a:extLst>
              <a:ext uri="{FF2B5EF4-FFF2-40B4-BE49-F238E27FC236}">
                <a16:creationId xmlns:a16="http://schemas.microsoft.com/office/drawing/2014/main" id="{4771EEAF-F246-4909-BDE9-D2190067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84" y="2707109"/>
            <a:ext cx="2557463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-0.56953 -0.0094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7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BACKGROUND SUBTRACTION MODEL</a:t>
            </a:r>
          </a:p>
        </p:txBody>
      </p:sp>
      <p:sp>
        <p:nvSpPr>
          <p:cNvPr id="12" name="Rezervirano mjesto sadržaja 2">
            <a:extLst>
              <a:ext uri="{FF2B5EF4-FFF2-40B4-BE49-F238E27FC236}">
                <a16:creationId xmlns:a16="http://schemas.microsoft.com/office/drawing/2014/main" id="{64F35017-7B7B-49BB-B533-F6A7ABA3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533" y="3276600"/>
            <a:ext cx="5505651" cy="5253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i="1" dirty="0" err="1"/>
              <a:t>Everything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foreground</a:t>
            </a:r>
            <a:r>
              <a:rPr lang="hr-HR" i="1" dirty="0"/>
              <a:t> </a:t>
            </a:r>
            <a:r>
              <a:rPr lang="hr-HR" i="1" dirty="0" err="1"/>
              <a:t>is</a:t>
            </a:r>
            <a:r>
              <a:rPr lang="hr-HR" i="1" dirty="0"/>
              <a:t> a </a:t>
            </a:r>
            <a:r>
              <a:rPr lang="hr-HR" i="1" dirty="0" err="1"/>
              <a:t>moving</a:t>
            </a:r>
            <a:r>
              <a:rPr lang="hr-HR" i="1" dirty="0"/>
              <a:t> </a:t>
            </a:r>
            <a:r>
              <a:rPr lang="hr-HR" i="1" dirty="0" err="1"/>
              <a:t>object</a:t>
            </a:r>
            <a:r>
              <a:rPr lang="hr-HR" i="1" dirty="0"/>
              <a:t>.</a:t>
            </a:r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E860C917-0C67-4775-A3A4-2D8947FB70C9}"/>
              </a:ext>
            </a:extLst>
          </p:cNvPr>
          <p:cNvSpPr txBox="1"/>
          <p:nvPr/>
        </p:nvSpPr>
        <p:spPr>
          <a:xfrm>
            <a:off x="1228826" y="4451665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FOREGROUND</a:t>
            </a:r>
          </a:p>
        </p:txBody>
      </p:sp>
      <p:pic>
        <p:nvPicPr>
          <p:cNvPr id="15" name="Slika 14">
            <a:extLst>
              <a:ext uri="{FF2B5EF4-FFF2-40B4-BE49-F238E27FC236}">
                <a16:creationId xmlns:a16="http://schemas.microsoft.com/office/drawing/2014/main" id="{A0121702-CCF0-410A-B82F-E17D8927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30" y="2682255"/>
            <a:ext cx="2524125" cy="16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0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1AA02-4E6A-4B1A-88F9-D5AAAB6E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THE BACKGROUND SUBTRACTION MODEL</a:t>
            </a:r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E860C917-0C67-4775-A3A4-2D8947FB70C9}"/>
              </a:ext>
            </a:extLst>
          </p:cNvPr>
          <p:cNvSpPr txBox="1"/>
          <p:nvPr/>
        </p:nvSpPr>
        <p:spPr>
          <a:xfrm>
            <a:off x="1228826" y="4451665"/>
            <a:ext cx="366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dirty="0">
                <a:solidFill>
                  <a:schemeClr val="tx2"/>
                </a:solidFill>
              </a:rPr>
              <a:t>FOREGROUND</a:t>
            </a:r>
          </a:p>
        </p:txBody>
      </p:sp>
      <p:pic>
        <p:nvPicPr>
          <p:cNvPr id="15" name="Slika 14">
            <a:extLst>
              <a:ext uri="{FF2B5EF4-FFF2-40B4-BE49-F238E27FC236}">
                <a16:creationId xmlns:a16="http://schemas.microsoft.com/office/drawing/2014/main" id="{A0121702-CCF0-410A-B82F-E17D8927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30" y="2682255"/>
            <a:ext cx="2524125" cy="1677131"/>
          </a:xfrm>
          <a:prstGeom prst="rect">
            <a:avLst/>
          </a:prstGeom>
        </p:spPr>
      </p:pic>
      <p:graphicFrame>
        <p:nvGraphicFramePr>
          <p:cNvPr id="8" name="Dijagram 7">
            <a:extLst>
              <a:ext uri="{FF2B5EF4-FFF2-40B4-BE49-F238E27FC236}">
                <a16:creationId xmlns:a16="http://schemas.microsoft.com/office/drawing/2014/main" id="{8AD7BB86-EC84-445D-B655-D268891E0975}"/>
              </a:ext>
            </a:extLst>
          </p:cNvPr>
          <p:cNvGraphicFramePr/>
          <p:nvPr/>
        </p:nvGraphicFramePr>
        <p:xfrm>
          <a:off x="5016901" y="1578542"/>
          <a:ext cx="7794324" cy="4871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Slika 4">
            <a:extLst>
              <a:ext uri="{FF2B5EF4-FFF2-40B4-BE49-F238E27FC236}">
                <a16:creationId xmlns:a16="http://schemas.microsoft.com/office/drawing/2014/main" id="{A3B77624-5504-4534-BC11-4E93E8C55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330" y="2682255"/>
            <a:ext cx="2524126" cy="1672614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5E116D2B-3401-4D82-854B-9687D5276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1329" y="2677738"/>
            <a:ext cx="2524125" cy="1677131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74F99187-F87B-4573-BDB4-1A0EBAE89E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1327" y="2677738"/>
            <a:ext cx="2524125" cy="1677131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65E6D3F2-C406-4FD0-B745-58B74F0854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1325" y="2673221"/>
            <a:ext cx="2524126" cy="1677132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0130559C-30E6-4936-B0F2-7E5F67BC49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1326" y="2688096"/>
            <a:ext cx="2524125" cy="1677131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59226A49-66E5-485B-82E3-D48582ADE5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1320" y="2682253"/>
            <a:ext cx="2524127" cy="16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E96614D-A2F4-4215-ADEC-0F77E6DAE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B26697C-1DED-4C79-9778-12C8A171B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0B1B51-E686-4D68-8D69-818D27A10E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D458A27-1AED-4813-AF66-8E0E76E42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6F5F40-0495-4059-A1D3-F86E0FE5ED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28C4537-5061-4314-96B0-B5B71FF57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253997-EC96-49DB-B964-5AD00562AF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FEE932-F6F2-4557-BB1E-AB0B7F8F2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1C46F0-37F5-4ADD-AB70-1F40F4F72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Žetva">
  <a:themeElements>
    <a:clrScheme name="Crveno-narančast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Žetva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Žetv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531</Words>
  <Application>Microsoft Office PowerPoint</Application>
  <PresentationFormat>Široki zaslon</PresentationFormat>
  <Paragraphs>117</Paragraphs>
  <Slides>31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Franklin Gothic Book</vt:lpstr>
      <vt:lpstr>Žetva</vt:lpstr>
      <vt:lpstr>SIMPLE MOTION DETECTION IN VIDEO SEQUENCES</vt:lpstr>
      <vt:lpstr>ON MOTION DETECTION</vt:lpstr>
      <vt:lpstr>PROJECT GOALS</vt:lpstr>
      <vt:lpstr>PROJECT GOALS</vt:lpstr>
      <vt:lpstr>THE TWO METHODS</vt:lpstr>
      <vt:lpstr>THE BACKGROUND SUBTRACTION MODEL</vt:lpstr>
      <vt:lpstr>THE BACKGROUND SUBTRACTION MODEL</vt:lpstr>
      <vt:lpstr>THE BACKGROUND SUBTRACTION MODEL</vt:lpstr>
      <vt:lpstr>THE BACKGROUND SUBTRACTION MODEL</vt:lpstr>
      <vt:lpstr>THE PROBLEM OF BACKGROUND SUBTRACTION</vt:lpstr>
      <vt:lpstr>THE PROBLEM OF BACKGROUND SUBTRACTION</vt:lpstr>
      <vt:lpstr>THE PROBLEM OF BACKGROUND SUBTRACTION</vt:lpstr>
      <vt:lpstr>ADAPTING TO BACKGROUND CHANGES</vt:lpstr>
      <vt:lpstr>THE k-NN-LIKE SOLUTION</vt:lpstr>
      <vt:lpstr>THE k-NN-LIKE SOLUTION (CLASSIFICATION)</vt:lpstr>
      <vt:lpstr>THE k-NN-LIKE SOLUTION (STORING)</vt:lpstr>
      <vt:lpstr>THE OPTICAL FLOW MODEL</vt:lpstr>
      <vt:lpstr>THE OPTICAL FLOW MODEL</vt:lpstr>
      <vt:lpstr>THE LASIESTA DATASET</vt:lpstr>
      <vt:lpstr>IMPLEMENTATION</vt:lpstr>
      <vt:lpstr>THE LASIESTA DATASET</vt:lpstr>
      <vt:lpstr>TESTING METHODOLOGY</vt:lpstr>
      <vt:lpstr>TESTING METHODOLOGY</vt:lpstr>
      <vt:lpstr>TESTING METHODOLOGY</vt:lpstr>
      <vt:lpstr>RESULTS</vt:lpstr>
      <vt:lpstr>OBSERVATIONS</vt:lpstr>
      <vt:lpstr>OBSERVATIONS</vt:lpstr>
      <vt:lpstr>OBSERVATIONS</vt:lpstr>
      <vt:lpstr>OBSERVATIONS</vt:lpstr>
      <vt:lpstr>OBSERVATIONS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MOTION DETECTION IN VIDEO SEQUENCES</dc:title>
  <dc:creator>Filip</dc:creator>
  <cp:lastModifiedBy>Filip</cp:lastModifiedBy>
  <cp:revision>36</cp:revision>
  <dcterms:created xsi:type="dcterms:W3CDTF">2020-05-18T15:01:16Z</dcterms:created>
  <dcterms:modified xsi:type="dcterms:W3CDTF">2020-05-18T17:58:17Z</dcterms:modified>
</cp:coreProperties>
</file>